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4"/>
  </p:notesMasterIdLst>
  <p:sldIdLst>
    <p:sldId id="501" r:id="rId5"/>
    <p:sldId id="2134806632" r:id="rId6"/>
    <p:sldId id="2134806634" r:id="rId7"/>
    <p:sldId id="2134806633" r:id="rId8"/>
    <p:sldId id="2134806629" r:id="rId9"/>
    <p:sldId id="2147309227" r:id="rId10"/>
    <p:sldId id="2134806636" r:id="rId11"/>
    <p:sldId id="2147309228" r:id="rId12"/>
    <p:sldId id="2147309229" r:id="rId13"/>
    <p:sldId id="2147309230" r:id="rId14"/>
    <p:sldId id="2147309232" r:id="rId15"/>
    <p:sldId id="2147309233" r:id="rId16"/>
    <p:sldId id="2147309235" r:id="rId17"/>
    <p:sldId id="2147309236" r:id="rId18"/>
    <p:sldId id="2147309234" r:id="rId19"/>
    <p:sldId id="2147309237" r:id="rId20"/>
    <p:sldId id="2134806630" r:id="rId21"/>
    <p:sldId id="2134806624" r:id="rId22"/>
    <p:sldId id="2134806618" r:id="rId23"/>
  </p:sldIdLst>
  <p:sldSz cx="12192000" cy="6858000"/>
  <p:notesSz cx="6858000" cy="9144000"/>
  <p:embeddedFontLst>
    <p:embeddedFont>
      <p:font typeface="Montserrat SemiBold" panose="00000700000000000000" pitchFamily="2" charset="0"/>
      <p:bold r:id="rId25"/>
      <p:boldItalic r:id="rId26"/>
    </p:embeddedFont>
    <p:embeddedFont>
      <p:font typeface="Open Sans" panose="020B0606030504020204" pitchFamily="34" charset="0"/>
      <p:regular r:id="rId27"/>
      <p:bold r:id="rId28"/>
      <p:italic r:id="rId29"/>
      <p:boldItalic r:id="rId30"/>
    </p:embeddedFont>
  </p:embeddedFontLst>
  <p:custDataLst>
    <p:tags r:id="rId31"/>
  </p:custDataLst>
  <p:defaultTextStyle>
    <a:defPPr>
      <a:defRPr lang="en-US"/>
    </a:defPPr>
    <a:lvl1pPr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5pPr>
    <a:lvl6pPr marL="2286000" algn="l" defTabSz="914400" rtl="0" eaLnBrk="1" latinLnBrk="0" hangingPunct="1">
      <a:defRPr kern="1200">
        <a:solidFill>
          <a:schemeClr val="tx1"/>
        </a:solidFill>
        <a:latin typeface="Open Sans" panose="020B0606030504020204" pitchFamily="34" charset="0"/>
        <a:ea typeface="+mn-ea"/>
        <a:cs typeface="+mn-cs"/>
      </a:defRPr>
    </a:lvl6pPr>
    <a:lvl7pPr marL="2743200" algn="l" defTabSz="914400" rtl="0" eaLnBrk="1" latinLnBrk="0" hangingPunct="1">
      <a:defRPr kern="1200">
        <a:solidFill>
          <a:schemeClr val="tx1"/>
        </a:solidFill>
        <a:latin typeface="Open Sans" panose="020B0606030504020204" pitchFamily="34" charset="0"/>
        <a:ea typeface="+mn-ea"/>
        <a:cs typeface="+mn-cs"/>
      </a:defRPr>
    </a:lvl7pPr>
    <a:lvl8pPr marL="3200400" algn="l" defTabSz="914400" rtl="0" eaLnBrk="1" latinLnBrk="0" hangingPunct="1">
      <a:defRPr kern="1200">
        <a:solidFill>
          <a:schemeClr val="tx1"/>
        </a:solidFill>
        <a:latin typeface="Open Sans" panose="020B0606030504020204" pitchFamily="34" charset="0"/>
        <a:ea typeface="+mn-ea"/>
        <a:cs typeface="+mn-cs"/>
      </a:defRPr>
    </a:lvl8pPr>
    <a:lvl9pPr marL="3657600" algn="l" defTabSz="914400" rtl="0" eaLnBrk="1" latinLnBrk="0" hangingPunct="1">
      <a:defRPr kern="1200">
        <a:solidFill>
          <a:schemeClr val="tx1"/>
        </a:solidFill>
        <a:latin typeface="Open Sans" panose="020B06060305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756">
          <p15:clr>
            <a:srgbClr val="A4A3A4"/>
          </p15:clr>
        </p15:guide>
        <p15:guide id="3" pos="4180">
          <p15:clr>
            <a:srgbClr val="A4A3A4"/>
          </p15:clr>
        </p15:guide>
        <p15:guide id="4" orient="horz" pos="3657">
          <p15:clr>
            <a:srgbClr val="A4A3A4"/>
          </p15:clr>
        </p15:guide>
        <p15:guide id="5" orient="horz" pos="8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E6B"/>
    <a:srgbClr val="00AAB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75D82-5B74-1E3F-9EBD-80BB6F3B301E}" v="54" dt="2024-10-23T19:22:01.087"/>
    <p1510:client id="{79CC8720-3A13-76EB-94D6-43BD6854F715}" v="155" dt="2024-10-23T23:35:10.445"/>
    <p1510:client id="{D39D3E59-4332-12E3-90D4-D6C3B1320CC4}" v="13" dt="2024-10-23T23:13:30.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144" y="96"/>
      </p:cViewPr>
      <p:guideLst>
        <p:guide orient="horz" pos="2160"/>
        <p:guide pos="756"/>
        <p:guide pos="4180"/>
        <p:guide orient="horz" pos="3657"/>
        <p:guide orient="horz" pos="8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1C0C43-D906-14F0-7708-513934B135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13164E5-E9BE-0975-A4F9-3AF805829ED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FEAF5F9-1B7B-4F03-8336-834A86CB468F}" type="datetimeFigureOut">
              <a:rPr lang="en-US"/>
              <a:pPr>
                <a:defRPr/>
              </a:pPr>
              <a:t>10/28/2024</a:t>
            </a:fld>
            <a:endParaRPr lang="en-US"/>
          </a:p>
        </p:txBody>
      </p:sp>
      <p:sp>
        <p:nvSpPr>
          <p:cNvPr id="4" name="Slide Image Placeholder 3">
            <a:extLst>
              <a:ext uri="{FF2B5EF4-FFF2-40B4-BE49-F238E27FC236}">
                <a16:creationId xmlns:a16="http://schemas.microsoft.com/office/drawing/2014/main" id="{C941A397-1E76-71BA-1428-46136A07E46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D1E364E-B206-2FDB-2F4A-F6B0D63817D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5D1EAEA-9DFB-A29C-3758-6154A13B2D0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6FDA225-22D7-DBD8-BF38-24F7D14B7A8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093C80-BB4A-4F9D-9DDC-301BEB3E6E7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2C6B095B-2D21-0802-875F-69F93190C8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50336FE2-C294-13B2-370C-D65478FAAD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80F9CE19-D9A4-0D1B-EEF4-C2A4DC29E811}"/>
              </a:ext>
            </a:extLst>
          </p:cNvPr>
          <p:cNvSpPr>
            <a:spLocks noGrp="1"/>
          </p:cNvSpPr>
          <p:nvPr>
            <p:ph type="sldNum" sz="quarter" idx="5"/>
          </p:nvPr>
        </p:nvSpPr>
        <p:spPr/>
        <p:txBody>
          <a:bodyPr/>
          <a:lstStyle/>
          <a:p>
            <a:pPr>
              <a:defRPr/>
            </a:pPr>
            <a:fld id="{FF09DFA8-E114-43E7-9449-1867052CAE07}"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context of industrial control, zero trust brings additional considerations. In many industrial sectors, the application of concepts such as CIA — confidentiality, integrity and availability — are inverted and morphed into safety, availability, integrity and confidentiality (SAIC). Care is essential as a newly introduced interaction for authentication might be a minor difference in the IT space. Still, it can result in a negative performance difference or safety concern in the industrial world.</a:t>
            </a:r>
          </a:p>
          <a:p>
            <a:endParaRPr lang="en-US" dirty="0"/>
          </a:p>
          <a:p>
            <a:r>
              <a:rPr lang="en-US" dirty="0"/>
              <a:t>Creating overly complex and burdensome controls leads to end-user fatigue, wasted resources and inefficiencies. When implementing zero trust, like any ICS solution, attention to the user experience will help ensure seamless adoption of these controls. Appropriate security automation, screen flow and efficient interactions will all reduce adverse reactions to zero trust controls. Segmentation ensures network and access boundaries between OT/ICS operations and enterprise resources and networks, dispersed operations and facilities, as well as secure remote access</a:t>
            </a:r>
          </a:p>
        </p:txBody>
      </p:sp>
      <p:sp>
        <p:nvSpPr>
          <p:cNvPr id="4" name="Slide Number Placeholder 3"/>
          <p:cNvSpPr>
            <a:spLocks noGrp="1"/>
          </p:cNvSpPr>
          <p:nvPr>
            <p:ph type="sldNum" sz="quarter" idx="5"/>
          </p:nvPr>
        </p:nvSpPr>
        <p:spPr/>
        <p:txBody>
          <a:bodyPr/>
          <a:lstStyle/>
          <a:p>
            <a:pPr>
              <a:defRPr/>
            </a:pPr>
            <a:fld id="{91093C80-BB4A-4F9D-9DDC-301BEB3E6E7C}" type="slidenum">
              <a:rPr lang="en-US" smtClean="0"/>
              <a:pPr>
                <a:defRPr/>
              </a:pPr>
              <a:t>10</a:t>
            </a:fld>
            <a:endParaRPr lang="en-US"/>
          </a:p>
        </p:txBody>
      </p:sp>
    </p:spTree>
    <p:extLst>
      <p:ext uri="{BB962C8B-B14F-4D97-AF65-F5344CB8AC3E}">
        <p14:creationId xmlns:p14="http://schemas.microsoft.com/office/powerpoint/2010/main" val="79422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Authentication, identification, access controls</a:t>
            </a:r>
          </a:p>
        </p:txBody>
      </p:sp>
      <p:sp>
        <p:nvSpPr>
          <p:cNvPr id="4" name="Slide Number Placeholder 3"/>
          <p:cNvSpPr>
            <a:spLocks noGrp="1"/>
          </p:cNvSpPr>
          <p:nvPr>
            <p:ph type="sldNum" sz="quarter" idx="5"/>
          </p:nvPr>
        </p:nvSpPr>
        <p:spPr/>
        <p:txBody>
          <a:bodyPr/>
          <a:lstStyle/>
          <a:p>
            <a:pPr>
              <a:defRPr/>
            </a:pPr>
            <a:fld id="{91093C80-BB4A-4F9D-9DDC-301BEB3E6E7C}" type="slidenum">
              <a:rPr lang="en-US" smtClean="0"/>
              <a:pPr>
                <a:defRPr/>
              </a:pPr>
              <a:t>12</a:t>
            </a:fld>
            <a:endParaRPr lang="en-US"/>
          </a:p>
        </p:txBody>
      </p:sp>
    </p:spTree>
    <p:extLst>
      <p:ext uri="{BB962C8B-B14F-4D97-AF65-F5344CB8AC3E}">
        <p14:creationId xmlns:p14="http://schemas.microsoft.com/office/powerpoint/2010/main" val="342184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87190EF-2B9F-2207-DBD1-B920CEBAE4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CD4B4D59-96BA-FA04-D633-452DDAED05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757FF98A-2585-7997-6470-DADA86C1A375}"/>
              </a:ext>
            </a:extLst>
          </p:cNvPr>
          <p:cNvSpPr>
            <a:spLocks noGrp="1"/>
          </p:cNvSpPr>
          <p:nvPr>
            <p:ph type="sldNum" sz="quarter" idx="5"/>
          </p:nvPr>
        </p:nvSpPr>
        <p:spPr/>
        <p:txBody>
          <a:bodyPr/>
          <a:lstStyle/>
          <a:p>
            <a:pPr>
              <a:defRPr/>
            </a:pPr>
            <a:fld id="{20DB7293-5E6C-45C3-BC80-16FA5781D998}" type="slidenum">
              <a:rPr lang="en-US" smtClean="0"/>
              <a:pPr>
                <a:defRPr/>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0AE442A-112E-9E0E-9E6A-E38F878A6C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7F1C521-157F-F891-02C4-097676FDB6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FBD7AB19-2CC5-83B4-DF0D-3A658C4AFB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eaLnBrk="0" fontAlgn="base" hangingPunct="0">
              <a:spcBef>
                <a:spcPct val="0"/>
              </a:spcBef>
              <a:spcAft>
                <a:spcPct val="0"/>
              </a:spcAft>
              <a:defRPr>
                <a:solidFill>
                  <a:schemeClr val="tx1"/>
                </a:solidFill>
                <a:latin typeface="Open Sans" panose="020B0606030504020204" pitchFamily="34" charset="0"/>
              </a:defRPr>
            </a:lvl6pPr>
            <a:lvl7pPr marL="2971800" indent="-228600" eaLnBrk="0" fontAlgn="base" hangingPunct="0">
              <a:spcBef>
                <a:spcPct val="0"/>
              </a:spcBef>
              <a:spcAft>
                <a:spcPct val="0"/>
              </a:spcAft>
              <a:defRPr>
                <a:solidFill>
                  <a:schemeClr val="tx1"/>
                </a:solidFill>
                <a:latin typeface="Open Sans" panose="020B0606030504020204" pitchFamily="34" charset="0"/>
              </a:defRPr>
            </a:lvl7pPr>
            <a:lvl8pPr marL="3429000" indent="-228600" eaLnBrk="0" fontAlgn="base" hangingPunct="0">
              <a:spcBef>
                <a:spcPct val="0"/>
              </a:spcBef>
              <a:spcAft>
                <a:spcPct val="0"/>
              </a:spcAft>
              <a:defRPr>
                <a:solidFill>
                  <a:schemeClr val="tx1"/>
                </a:solidFill>
                <a:latin typeface="Open Sans" panose="020B0606030504020204" pitchFamily="34" charset="0"/>
              </a:defRPr>
            </a:lvl8pPr>
            <a:lvl9pPr marL="3886200" indent="-228600" eaLnBrk="0" fontAlgn="base" hangingPunct="0">
              <a:spcBef>
                <a:spcPct val="0"/>
              </a:spcBef>
              <a:spcAft>
                <a:spcPct val="0"/>
              </a:spcAft>
              <a:defRPr>
                <a:solidFill>
                  <a:schemeClr val="tx1"/>
                </a:solidFill>
                <a:latin typeface="Open Sans" panose="020B0606030504020204" pitchFamily="34" charset="0"/>
              </a:defRPr>
            </a:lvl9pPr>
          </a:lstStyle>
          <a:p>
            <a:pPr fontAlgn="base">
              <a:spcBef>
                <a:spcPct val="0"/>
              </a:spcBef>
              <a:spcAft>
                <a:spcPct val="0"/>
              </a:spcAft>
            </a:pPr>
            <a:fld id="{73EAFF34-B547-4BE9-B9FC-5FAD75579251}" type="slidenum">
              <a:rPr lang="en-US" altLang="en-US" smtClean="0">
                <a:latin typeface="Calibri" panose="020F0502020204030204" pitchFamily="34" charset="0"/>
              </a:rPr>
              <a:pPr fontAlgn="base">
                <a:spcBef>
                  <a:spcPct val="0"/>
                </a:spcBef>
                <a:spcAft>
                  <a:spcPct val="0"/>
                </a:spcAft>
              </a:pPr>
              <a:t>19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BB0F8455-7243-695D-E1EE-318963E55099}"/>
              </a:ext>
            </a:extLst>
          </p:cNvPr>
          <p:cNvSpPr txBox="1">
            <a:spLocks noChangeArrowheads="1"/>
          </p:cNvSpPr>
          <p:nvPr userDrawn="1"/>
        </p:nvSpPr>
        <p:spPr bwMode="auto">
          <a:xfrm>
            <a:off x="247189" y="6556375"/>
            <a:ext cx="7651750" cy="21590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defRPr/>
            </a:pPr>
            <a:r>
              <a:rPr lang="en-US" altLang="en-US" sz="800"/>
              <a:t>© 2024 by the International Society of Automation (ISA). All rights reserved.</a:t>
            </a:r>
          </a:p>
        </p:txBody>
      </p:sp>
      <p:sp>
        <p:nvSpPr>
          <p:cNvPr id="5" name="TextBox 5">
            <a:extLst>
              <a:ext uri="{FF2B5EF4-FFF2-40B4-BE49-F238E27FC236}">
                <a16:creationId xmlns:a16="http://schemas.microsoft.com/office/drawing/2014/main" id="{393439F4-CEA9-937C-BF69-1A708634B6BE}"/>
              </a:ext>
            </a:extLst>
          </p:cNvPr>
          <p:cNvSpPr txBox="1">
            <a:spLocks noChangeArrowheads="1"/>
          </p:cNvSpPr>
          <p:nvPr userDrawn="1"/>
        </p:nvSpPr>
        <p:spPr bwMode="auto">
          <a:xfrm>
            <a:off x="719138" y="5967413"/>
            <a:ext cx="7651750" cy="339725"/>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defRPr/>
            </a:pPr>
            <a:endParaRPr lang="en-US" altLang="en-US" sz="800" b="1"/>
          </a:p>
          <a:p>
            <a:pPr eaLnBrk="1" hangingPunct="1">
              <a:defRPr/>
            </a:pPr>
            <a:r>
              <a:rPr lang="en-US" altLang="en-US" sz="800"/>
              <a:t> </a:t>
            </a:r>
          </a:p>
        </p:txBody>
      </p:sp>
      <p:sp>
        <p:nvSpPr>
          <p:cNvPr id="2" name="Title 1"/>
          <p:cNvSpPr>
            <a:spLocks noGrp="1"/>
          </p:cNvSpPr>
          <p:nvPr>
            <p:ph type="ctrTitle"/>
          </p:nvPr>
        </p:nvSpPr>
        <p:spPr>
          <a:xfrm>
            <a:off x="353683" y="550862"/>
            <a:ext cx="11838317" cy="2387600"/>
          </a:xfrm>
        </p:spPr>
        <p:txBody>
          <a:bodyPr>
            <a:noAutofit/>
          </a:bodyPr>
          <a:lstStyle>
            <a:lvl1pPr algn="l">
              <a:defRPr sz="5400">
                <a:solidFill>
                  <a:schemeClr val="tx1"/>
                </a:solidFill>
              </a:defRPr>
            </a:lvl1pPr>
          </a:lstStyle>
          <a:p>
            <a:r>
              <a:rPr lang="en-US"/>
              <a:t>Click to edit Master title style</a:t>
            </a:r>
          </a:p>
        </p:txBody>
      </p:sp>
      <p:sp>
        <p:nvSpPr>
          <p:cNvPr id="3" name="Subtitle 2"/>
          <p:cNvSpPr>
            <a:spLocks noGrp="1"/>
          </p:cNvSpPr>
          <p:nvPr>
            <p:ph type="subTitle" idx="1"/>
          </p:nvPr>
        </p:nvSpPr>
        <p:spPr>
          <a:xfrm>
            <a:off x="353683" y="3086131"/>
            <a:ext cx="11838317" cy="1655762"/>
          </a:xfrm>
        </p:spPr>
        <p:txBody>
          <a:bodyPr>
            <a:noAutofit/>
          </a:bodyPr>
          <a:lstStyle>
            <a:lvl1pPr marL="0" indent="0" algn="l">
              <a:buNone/>
              <a:defRPr sz="3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C79AF407-E231-3BDA-D6AA-6DFD3D6610CD}"/>
              </a:ext>
            </a:extLst>
          </p:cNvPr>
          <p:cNvSpPr>
            <a:spLocks noGrp="1"/>
          </p:cNvSpPr>
          <p:nvPr>
            <p:ph type="sldNum" sz="quarter" idx="10"/>
          </p:nvPr>
        </p:nvSpPr>
        <p:spPr>
          <a:xfrm>
            <a:off x="8926513" y="6481763"/>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BD583E8-F624-4EF2-8426-9D91A416427A}" type="slidenum">
              <a:rPr lang="en-US"/>
              <a:pPr>
                <a:defRPr/>
              </a:pPr>
              <a:t>‹#›</a:t>
            </a:fld>
            <a:endParaRPr lang="en-US"/>
          </a:p>
        </p:txBody>
      </p:sp>
    </p:spTree>
    <p:extLst>
      <p:ext uri="{BB962C8B-B14F-4D97-AF65-F5344CB8AC3E}">
        <p14:creationId xmlns:p14="http://schemas.microsoft.com/office/powerpoint/2010/main" val="166119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sz="40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8C6C3CB3-AC94-BD53-0A44-D6C5FB6AFFB8}"/>
              </a:ext>
            </a:extLst>
          </p:cNvPr>
          <p:cNvSpPr>
            <a:spLocks noGrp="1"/>
          </p:cNvSpPr>
          <p:nvPr>
            <p:ph type="sldNum" sz="quarter" idx="10"/>
          </p:nvPr>
        </p:nvSpPr>
        <p:spPr>
          <a:xfrm>
            <a:off x="5386900" y="6310312"/>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382B269-7791-4210-8559-A7FD7229A9B0}" type="slidenum">
              <a:rPr lang="en-US"/>
              <a:pPr>
                <a:defRPr/>
              </a:pPr>
              <a:t>‹#›</a:t>
            </a:fld>
            <a:endParaRPr lang="en-US"/>
          </a:p>
        </p:txBody>
      </p:sp>
    </p:spTree>
    <p:extLst>
      <p:ext uri="{BB962C8B-B14F-4D97-AF65-F5344CB8AC3E}">
        <p14:creationId xmlns:p14="http://schemas.microsoft.com/office/powerpoint/2010/main" val="392792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5D633846-8973-725A-D499-6FAA3D378C6B}"/>
              </a:ext>
            </a:extLst>
          </p:cNvPr>
          <p:cNvSpPr txBox="1">
            <a:spLocks noChangeArrowheads="1"/>
          </p:cNvSpPr>
          <p:nvPr userDrawn="1"/>
        </p:nvSpPr>
        <p:spPr bwMode="auto">
          <a:xfrm>
            <a:off x="335578" y="6608456"/>
            <a:ext cx="7653337" cy="338137"/>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defRPr/>
            </a:pPr>
            <a:r>
              <a:rPr lang="en-US" altLang="en-US" sz="800"/>
              <a:t>© 2024 by the International Society of Automation (ISA). All rights reserved.</a:t>
            </a:r>
          </a:p>
          <a:p>
            <a:pPr eaLnBrk="1" hangingPunct="1">
              <a:defRPr/>
            </a:pPr>
            <a:endParaRPr lang="en-US" altLang="en-US" sz="800"/>
          </a:p>
        </p:txBody>
      </p:sp>
      <p:sp>
        <p:nvSpPr>
          <p:cNvPr id="5" name="TextBox 5">
            <a:extLst>
              <a:ext uri="{FF2B5EF4-FFF2-40B4-BE49-F238E27FC236}">
                <a16:creationId xmlns:a16="http://schemas.microsoft.com/office/drawing/2014/main" id="{A25CFE93-9DF4-9A54-EE0B-EBD046FCD680}"/>
              </a:ext>
            </a:extLst>
          </p:cNvPr>
          <p:cNvSpPr txBox="1">
            <a:spLocks noChangeArrowheads="1"/>
          </p:cNvSpPr>
          <p:nvPr userDrawn="1"/>
        </p:nvSpPr>
        <p:spPr bwMode="auto">
          <a:xfrm>
            <a:off x="1535113" y="5967413"/>
            <a:ext cx="7653337" cy="21590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defRPr/>
            </a:pPr>
            <a:r>
              <a:rPr lang="en-US" altLang="en-US" sz="800"/>
              <a:t> </a:t>
            </a:r>
          </a:p>
        </p:txBody>
      </p:sp>
      <p:sp>
        <p:nvSpPr>
          <p:cNvPr id="2" name="Title 1"/>
          <p:cNvSpPr>
            <a:spLocks noGrp="1"/>
          </p:cNvSpPr>
          <p:nvPr>
            <p:ph type="title"/>
          </p:nvPr>
        </p:nvSpPr>
        <p:spPr>
          <a:xfrm>
            <a:off x="405442" y="593659"/>
            <a:ext cx="11786558" cy="1364538"/>
          </a:xfrm>
        </p:spPr>
        <p:txBody>
          <a:bodyPr>
            <a:noAutofit/>
          </a:bodyPr>
          <a:lstStyle>
            <a:lvl1pPr>
              <a:defRPr sz="44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405442" y="2088372"/>
            <a:ext cx="11792417" cy="3553303"/>
          </a:xfrm>
        </p:spPr>
        <p:txBody>
          <a:bodyPr>
            <a:no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3210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F74A36-4E47-A04F-EF6D-EBA93FC7DDF6}"/>
              </a:ext>
            </a:extLst>
          </p:cNvPr>
          <p:cNvSpPr txBox="1">
            <a:spLocks noChangeArrowheads="1"/>
          </p:cNvSpPr>
          <p:nvPr userDrawn="1"/>
        </p:nvSpPr>
        <p:spPr bwMode="auto">
          <a:xfrm>
            <a:off x="178261" y="6617264"/>
            <a:ext cx="7653337" cy="21590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defRPr/>
            </a:pPr>
            <a:r>
              <a:rPr lang="en-US" altLang="en-US" sz="800"/>
              <a:t>© 2024 by the International Society of Automation (ISA). All rights reserved.</a:t>
            </a:r>
          </a:p>
        </p:txBody>
      </p:sp>
      <p:sp>
        <p:nvSpPr>
          <p:cNvPr id="6" name="TextBox 5">
            <a:extLst>
              <a:ext uri="{FF2B5EF4-FFF2-40B4-BE49-F238E27FC236}">
                <a16:creationId xmlns:a16="http://schemas.microsoft.com/office/drawing/2014/main" id="{01AA713C-FB8B-29E3-7DE5-72496C0064BA}"/>
              </a:ext>
            </a:extLst>
          </p:cNvPr>
          <p:cNvSpPr txBox="1">
            <a:spLocks noChangeArrowheads="1"/>
          </p:cNvSpPr>
          <p:nvPr userDrawn="1"/>
        </p:nvSpPr>
        <p:spPr bwMode="auto">
          <a:xfrm>
            <a:off x="1535113" y="5967413"/>
            <a:ext cx="7653337" cy="339725"/>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defRPr/>
            </a:pPr>
            <a:endParaRPr lang="en-US" altLang="en-US" sz="800" b="1"/>
          </a:p>
          <a:p>
            <a:pPr eaLnBrk="1" hangingPunct="1">
              <a:defRPr/>
            </a:pPr>
            <a:r>
              <a:rPr lang="en-US" altLang="en-US" sz="800"/>
              <a:t> </a:t>
            </a:r>
          </a:p>
        </p:txBody>
      </p:sp>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sz="half" idx="1"/>
          </p:nvPr>
        </p:nvSpPr>
        <p:spPr>
          <a:xfrm>
            <a:off x="1529254" y="1825625"/>
            <a:ext cx="533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3254" y="1825625"/>
            <a:ext cx="53287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606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BEA70-0DAB-52B4-A9C4-63120B723739}"/>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3" name="Footer Placeholder 2">
            <a:extLst>
              <a:ext uri="{FF2B5EF4-FFF2-40B4-BE49-F238E27FC236}">
                <a16:creationId xmlns:a16="http://schemas.microsoft.com/office/drawing/2014/main" id="{BE3049CD-A990-EA8B-C463-D1E5671D7B2E}"/>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263CCEC2-521F-E9A8-1FFA-B45C61EBD795}"/>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Tree>
    <p:extLst>
      <p:ext uri="{BB962C8B-B14F-4D97-AF65-F5344CB8AC3E}">
        <p14:creationId xmlns:p14="http://schemas.microsoft.com/office/powerpoint/2010/main" val="24099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70C455-08D5-1E99-E826-22A158758D20}"/>
              </a:ext>
            </a:extLst>
          </p:cNvPr>
          <p:cNvSpPr>
            <a:spLocks noGrp="1" noChangeArrowheads="1"/>
          </p:cNvSpPr>
          <p:nvPr>
            <p:ph type="title"/>
          </p:nvPr>
        </p:nvSpPr>
        <p:spPr bwMode="auto">
          <a:xfrm>
            <a:off x="354013" y="365125"/>
            <a:ext cx="1183798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8492F88-EF1F-8649-A791-24466E6050B5}"/>
              </a:ext>
            </a:extLst>
          </p:cNvPr>
          <p:cNvSpPr>
            <a:spLocks noGrp="1" noChangeArrowheads="1"/>
          </p:cNvSpPr>
          <p:nvPr>
            <p:ph type="body" idx="1"/>
          </p:nvPr>
        </p:nvSpPr>
        <p:spPr bwMode="auto">
          <a:xfrm>
            <a:off x="528638" y="1917700"/>
            <a:ext cx="1183798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51F4AD45-91C1-ACC0-7E7F-4CA5D209D07B}"/>
              </a:ext>
            </a:extLst>
          </p:cNvPr>
          <p:cNvSpPr/>
          <p:nvPr userDrawn="1"/>
        </p:nvSpPr>
        <p:spPr>
          <a:xfrm>
            <a:off x="0" y="5899150"/>
            <a:ext cx="12192000" cy="149225"/>
          </a:xfrm>
          <a:prstGeom prst="rect">
            <a:avLst/>
          </a:prstGeom>
          <a:solidFill>
            <a:srgbClr val="003E6B"/>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0" name="Picture 8" descr="A logo for a company&#10;&#10;Description automatically generated">
            <a:extLst>
              <a:ext uri="{FF2B5EF4-FFF2-40B4-BE49-F238E27FC236}">
                <a16:creationId xmlns:a16="http://schemas.microsoft.com/office/drawing/2014/main" id="{5007E9E0-C3AA-E686-A3B5-31784572E8FE}"/>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54013" y="6169025"/>
            <a:ext cx="119221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15564A2-BF26-E441-8F21-C28E79057549}"/>
              </a:ext>
            </a:extLst>
          </p:cNvPr>
          <p:cNvPicPr>
            <a:picLocks noChangeAspect="1"/>
          </p:cNvPicPr>
          <p:nvPr userDrawn="1"/>
        </p:nvPicPr>
        <p:blipFill>
          <a:blip r:embed="rId8"/>
          <a:stretch>
            <a:fillRect/>
          </a:stretch>
        </p:blipFill>
        <p:spPr>
          <a:xfrm>
            <a:off x="7008398" y="6169025"/>
            <a:ext cx="4467849" cy="638264"/>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Montserrat SemiBold" panose="020F0502020204030204" pitchFamily="2" charset="0"/>
        </a:defRPr>
      </a:lvl2pPr>
      <a:lvl3pPr algn="l" rtl="0" eaLnBrk="0" fontAlgn="base" hangingPunct="0">
        <a:lnSpc>
          <a:spcPct val="90000"/>
        </a:lnSpc>
        <a:spcBef>
          <a:spcPct val="0"/>
        </a:spcBef>
        <a:spcAft>
          <a:spcPct val="0"/>
        </a:spcAft>
        <a:defRPr sz="4400">
          <a:solidFill>
            <a:schemeClr val="tx1"/>
          </a:solidFill>
          <a:latin typeface="Montserrat SemiBold" panose="020F0502020204030204" pitchFamily="2" charset="0"/>
        </a:defRPr>
      </a:lvl3pPr>
      <a:lvl4pPr algn="l" rtl="0" eaLnBrk="0" fontAlgn="base" hangingPunct="0">
        <a:lnSpc>
          <a:spcPct val="90000"/>
        </a:lnSpc>
        <a:spcBef>
          <a:spcPct val="0"/>
        </a:spcBef>
        <a:spcAft>
          <a:spcPct val="0"/>
        </a:spcAft>
        <a:defRPr sz="4400">
          <a:solidFill>
            <a:schemeClr val="tx1"/>
          </a:solidFill>
          <a:latin typeface="Montserrat SemiBold" panose="020F0502020204030204" pitchFamily="2" charset="0"/>
        </a:defRPr>
      </a:lvl4pPr>
      <a:lvl5pPr algn="l" rtl="0" eaLnBrk="0" fontAlgn="base" hangingPunct="0">
        <a:lnSpc>
          <a:spcPct val="90000"/>
        </a:lnSpc>
        <a:spcBef>
          <a:spcPct val="0"/>
        </a:spcBef>
        <a:spcAft>
          <a:spcPct val="0"/>
        </a:spcAft>
        <a:defRPr sz="4400">
          <a:solidFill>
            <a:schemeClr val="tx1"/>
          </a:solidFill>
          <a:latin typeface="Montserrat SemiBold" panose="020F0502020204030204" pitchFamily="2" charset="0"/>
        </a:defRPr>
      </a:lvl5pPr>
      <a:lvl6pPr marL="457200" algn="l" rtl="0" fontAlgn="base">
        <a:lnSpc>
          <a:spcPct val="90000"/>
        </a:lnSpc>
        <a:spcBef>
          <a:spcPct val="0"/>
        </a:spcBef>
        <a:spcAft>
          <a:spcPct val="0"/>
        </a:spcAft>
        <a:defRPr sz="4400">
          <a:solidFill>
            <a:schemeClr val="tx1"/>
          </a:solidFill>
          <a:latin typeface="Montserrat SemiBold" panose="020F0502020204030204" pitchFamily="2" charset="0"/>
        </a:defRPr>
      </a:lvl6pPr>
      <a:lvl7pPr marL="914400" algn="l" rtl="0" fontAlgn="base">
        <a:lnSpc>
          <a:spcPct val="90000"/>
        </a:lnSpc>
        <a:spcBef>
          <a:spcPct val="0"/>
        </a:spcBef>
        <a:spcAft>
          <a:spcPct val="0"/>
        </a:spcAft>
        <a:defRPr sz="4400">
          <a:solidFill>
            <a:schemeClr val="tx1"/>
          </a:solidFill>
          <a:latin typeface="Montserrat SemiBold" panose="020F0502020204030204" pitchFamily="2" charset="0"/>
        </a:defRPr>
      </a:lvl7pPr>
      <a:lvl8pPr marL="1371600" algn="l" rtl="0" fontAlgn="base">
        <a:lnSpc>
          <a:spcPct val="90000"/>
        </a:lnSpc>
        <a:spcBef>
          <a:spcPct val="0"/>
        </a:spcBef>
        <a:spcAft>
          <a:spcPct val="0"/>
        </a:spcAft>
        <a:defRPr sz="4400">
          <a:solidFill>
            <a:schemeClr val="tx1"/>
          </a:solidFill>
          <a:latin typeface="Montserrat SemiBold" panose="020F0502020204030204" pitchFamily="2" charset="0"/>
        </a:defRPr>
      </a:lvl8pPr>
      <a:lvl9pPr marL="1828800" algn="l" rtl="0" fontAlgn="base">
        <a:lnSpc>
          <a:spcPct val="90000"/>
        </a:lnSpc>
        <a:spcBef>
          <a:spcPct val="0"/>
        </a:spcBef>
        <a:spcAft>
          <a:spcPct val="0"/>
        </a:spcAft>
        <a:defRPr sz="4400">
          <a:solidFill>
            <a:schemeClr val="tx1"/>
          </a:solidFill>
          <a:latin typeface="Montserrat SemiBold" panose="020F0502020204030204" pitchFamily="2" charset="0"/>
        </a:defRPr>
      </a:lvl9pPr>
    </p:titleStyle>
    <p:bodyStyle>
      <a:lvl1pPr marL="342900" indent="-342900" algn="l" rtl="0" eaLnBrk="0" fontAlgn="base" hangingPunct="0">
        <a:spcBef>
          <a:spcPts val="800"/>
        </a:spcBef>
        <a:spcAft>
          <a:spcPct val="0"/>
        </a:spcAft>
        <a:buFont typeface="Arial" panose="020B0604020202020204" pitchFamily="34" charset="0"/>
        <a:buChar char="•"/>
        <a:defRPr sz="4000" kern="1200">
          <a:solidFill>
            <a:schemeClr val="tx1"/>
          </a:solidFill>
          <a:latin typeface="+mn-lt"/>
          <a:ea typeface="+mn-ea"/>
          <a:cs typeface="+mn-cs"/>
        </a:defRPr>
      </a:lvl1pPr>
      <a:lvl2pPr marL="342900" indent="-342900" algn="l" rtl="0" eaLnBrk="0" fontAlgn="base" hangingPunct="0">
        <a:spcBef>
          <a:spcPts val="800"/>
        </a:spcBef>
        <a:spcAft>
          <a:spcPct val="0"/>
        </a:spcAft>
        <a:buFont typeface="Arial" panose="020B0604020202020204" pitchFamily="34" charset="0"/>
        <a:buChar char="•"/>
        <a:defRPr sz="3200" kern="1200">
          <a:solidFill>
            <a:schemeClr val="tx1"/>
          </a:solidFill>
          <a:latin typeface="+mn-lt"/>
          <a:ea typeface="+mn-ea"/>
          <a:cs typeface="+mn-cs"/>
        </a:defRPr>
      </a:lvl2pPr>
      <a:lvl3pPr marL="685800" indent="-342900" algn="l" rtl="0" eaLnBrk="0" fontAlgn="base" hangingPunct="0">
        <a:spcBef>
          <a:spcPts val="800"/>
        </a:spcBef>
        <a:spcAft>
          <a:spcPct val="0"/>
        </a:spcAft>
        <a:buFont typeface="Arial" panose="020B0604020202020204" pitchFamily="34" charset="0"/>
        <a:buChar char="•"/>
        <a:defRPr sz="3200" kern="1200">
          <a:solidFill>
            <a:schemeClr val="tx1"/>
          </a:solidFill>
          <a:latin typeface="+mn-lt"/>
          <a:ea typeface="+mn-ea"/>
          <a:cs typeface="+mn-cs"/>
        </a:defRPr>
      </a:lvl3pPr>
      <a:lvl4pPr marL="1028700" indent="-342900" algn="l" rtl="0" eaLnBrk="0" fontAlgn="base" hangingPunct="0">
        <a:spcBef>
          <a:spcPts val="800"/>
        </a:spcBef>
        <a:spcAft>
          <a:spcPct val="0"/>
        </a:spcAft>
        <a:buFont typeface="Arial" panose="020B0604020202020204" pitchFamily="34" charset="0"/>
        <a:buChar char="•"/>
        <a:defRPr sz="3200" kern="1200">
          <a:solidFill>
            <a:schemeClr val="tx1"/>
          </a:solidFill>
          <a:latin typeface="+mn-lt"/>
          <a:ea typeface="+mn-ea"/>
          <a:cs typeface="+mn-cs"/>
        </a:defRPr>
      </a:lvl4pPr>
      <a:lvl5pPr marL="1431925" indent="-342900" algn="l" rtl="0" eaLnBrk="0" fontAlgn="base" hangingPunct="0">
        <a:spcBef>
          <a:spcPts val="800"/>
        </a:spcBef>
        <a:spcAft>
          <a:spcPct val="0"/>
        </a:spcAft>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www.isagca.org/hubfs/2023%20ISA%20Website%20Redesigns/ISAGCA/PDFs/ISAGCA%20Zero%20Trust.pdf?hsLang=en"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isa.org/training/training-courses-by-topic/connectivity-and-cybersecurity-courses" TargetMode="External"/><Relationship Id="rId3" Type="http://schemas.openxmlformats.org/officeDocument/2006/relationships/hyperlink" Target="http://www.isagca.org/" TargetMode="External"/><Relationship Id="rId7" Type="http://schemas.openxmlformats.org/officeDocument/2006/relationships/hyperlink" Target="http://www.isa.org/membership"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isa.org/standards-and-publications/isa-standards/isa-iec-62443-series-of-standards" TargetMode="External"/><Relationship Id="rId5" Type="http://schemas.openxmlformats.org/officeDocument/2006/relationships/hyperlink" Target="http://www.ics4ics.org/" TargetMode="External"/><Relationship Id="rId10" Type="http://schemas.openxmlformats.org/officeDocument/2006/relationships/hyperlink" Target="http://www.isa.org/ISA99" TargetMode="External"/><Relationship Id="rId4" Type="http://schemas.openxmlformats.org/officeDocument/2006/relationships/hyperlink" Target="http://www.isasecure.org/" TargetMode="External"/><Relationship Id="rId9" Type="http://schemas.openxmlformats.org/officeDocument/2006/relationships/hyperlink" Target="https://www.isa.org/certification/certificate-programs/isa-iec-62443-cybersecurity-certificate-progra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3" descr="A blurry image of a colorful dot pattern">
            <a:extLst>
              <a:ext uri="{FF2B5EF4-FFF2-40B4-BE49-F238E27FC236}">
                <a16:creationId xmlns:a16="http://schemas.microsoft.com/office/drawing/2014/main" id="{86E12F1E-3CF4-BFC4-4A3B-07F97CCD6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9536" b="19279"/>
          <a:stretch>
            <a:fillRect/>
          </a:stretch>
        </p:blipFill>
        <p:spPr bwMode="auto">
          <a:xfrm>
            <a:off x="0" y="-125413"/>
            <a:ext cx="12192000" cy="228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1">
            <a:extLst>
              <a:ext uri="{FF2B5EF4-FFF2-40B4-BE49-F238E27FC236}">
                <a16:creationId xmlns:a16="http://schemas.microsoft.com/office/drawing/2014/main" id="{1455F325-B2A0-7870-345E-610FED3AA761}"/>
              </a:ext>
            </a:extLst>
          </p:cNvPr>
          <p:cNvSpPr txBox="1">
            <a:spLocks noChangeArrowheads="1"/>
          </p:cNvSpPr>
          <p:nvPr/>
        </p:nvSpPr>
        <p:spPr bwMode="auto">
          <a:xfrm>
            <a:off x="1528763" y="2320925"/>
            <a:ext cx="5067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eaLnBrk="0" fontAlgn="base" hangingPunct="0">
              <a:spcBef>
                <a:spcPct val="0"/>
              </a:spcBef>
              <a:spcAft>
                <a:spcPct val="0"/>
              </a:spcAft>
              <a:defRPr>
                <a:solidFill>
                  <a:schemeClr val="tx1"/>
                </a:solidFill>
                <a:latin typeface="Open Sans" panose="020B0606030504020204" pitchFamily="34" charset="0"/>
              </a:defRPr>
            </a:lvl6pPr>
            <a:lvl7pPr marL="2971800" indent="-228600" eaLnBrk="0" fontAlgn="base" hangingPunct="0">
              <a:spcBef>
                <a:spcPct val="0"/>
              </a:spcBef>
              <a:spcAft>
                <a:spcPct val="0"/>
              </a:spcAft>
              <a:defRPr>
                <a:solidFill>
                  <a:schemeClr val="tx1"/>
                </a:solidFill>
                <a:latin typeface="Open Sans" panose="020B0606030504020204" pitchFamily="34" charset="0"/>
              </a:defRPr>
            </a:lvl7pPr>
            <a:lvl8pPr marL="3429000" indent="-228600" eaLnBrk="0" fontAlgn="base" hangingPunct="0">
              <a:spcBef>
                <a:spcPct val="0"/>
              </a:spcBef>
              <a:spcAft>
                <a:spcPct val="0"/>
              </a:spcAft>
              <a:defRPr>
                <a:solidFill>
                  <a:schemeClr val="tx1"/>
                </a:solidFill>
                <a:latin typeface="Open Sans" panose="020B0606030504020204" pitchFamily="34" charset="0"/>
              </a:defRPr>
            </a:lvl8pPr>
            <a:lvl9pPr marL="3886200" indent="-228600" eaLnBrk="0" fontAlgn="base" hangingPunct="0">
              <a:spcBef>
                <a:spcPct val="0"/>
              </a:spcBef>
              <a:spcAft>
                <a:spcPct val="0"/>
              </a:spcAft>
              <a:defRPr>
                <a:solidFill>
                  <a:schemeClr val="tx1"/>
                </a:solidFill>
                <a:latin typeface="Open Sans" panose="020B0606030504020204" pitchFamily="34" charset="0"/>
              </a:defRPr>
            </a:lvl9pPr>
          </a:lstStyle>
          <a:p>
            <a:r>
              <a:rPr lang="en-US" altLang="en-US"/>
              <a:t>ISAGCA Webinar Series</a:t>
            </a:r>
          </a:p>
        </p:txBody>
      </p:sp>
      <p:pic>
        <p:nvPicPr>
          <p:cNvPr id="8196" name="Picture 4" descr="A blue text on a black background&#10;&#10;Description automatically generated">
            <a:extLst>
              <a:ext uri="{FF2B5EF4-FFF2-40B4-BE49-F238E27FC236}">
                <a16:creationId xmlns:a16="http://schemas.microsoft.com/office/drawing/2014/main" id="{93024B76-3511-D919-853B-90463ACC2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4" y="6000484"/>
            <a:ext cx="1617350" cy="56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9">
            <a:extLst>
              <a:ext uri="{FF2B5EF4-FFF2-40B4-BE49-F238E27FC236}">
                <a16:creationId xmlns:a16="http://schemas.microsoft.com/office/drawing/2014/main" id="{2475C9B7-0AD9-E698-5804-1E03F9FA66AF}"/>
              </a:ext>
            </a:extLst>
          </p:cNvPr>
          <p:cNvSpPr txBox="1">
            <a:spLocks noChangeArrowheads="1"/>
          </p:cNvSpPr>
          <p:nvPr/>
        </p:nvSpPr>
        <p:spPr bwMode="auto">
          <a:xfrm>
            <a:off x="754824" y="3060710"/>
            <a:ext cx="11027601"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eaLnBrk="0" fontAlgn="base" hangingPunct="0">
              <a:spcBef>
                <a:spcPct val="0"/>
              </a:spcBef>
              <a:spcAft>
                <a:spcPct val="0"/>
              </a:spcAft>
              <a:defRPr>
                <a:solidFill>
                  <a:schemeClr val="tx1"/>
                </a:solidFill>
                <a:latin typeface="Open Sans" panose="020B0606030504020204" pitchFamily="34" charset="0"/>
              </a:defRPr>
            </a:lvl6pPr>
            <a:lvl7pPr marL="2971800" indent="-228600" eaLnBrk="0" fontAlgn="base" hangingPunct="0">
              <a:spcBef>
                <a:spcPct val="0"/>
              </a:spcBef>
              <a:spcAft>
                <a:spcPct val="0"/>
              </a:spcAft>
              <a:defRPr>
                <a:solidFill>
                  <a:schemeClr val="tx1"/>
                </a:solidFill>
                <a:latin typeface="Open Sans" panose="020B0606030504020204" pitchFamily="34" charset="0"/>
              </a:defRPr>
            </a:lvl7pPr>
            <a:lvl8pPr marL="3429000" indent="-228600" eaLnBrk="0" fontAlgn="base" hangingPunct="0">
              <a:spcBef>
                <a:spcPct val="0"/>
              </a:spcBef>
              <a:spcAft>
                <a:spcPct val="0"/>
              </a:spcAft>
              <a:defRPr>
                <a:solidFill>
                  <a:schemeClr val="tx1"/>
                </a:solidFill>
                <a:latin typeface="Open Sans" panose="020B0606030504020204" pitchFamily="34" charset="0"/>
              </a:defRPr>
            </a:lvl8pPr>
            <a:lvl9pPr marL="3886200" indent="-228600" eaLnBrk="0" fontAlgn="base" hangingPunct="0">
              <a:spcBef>
                <a:spcPct val="0"/>
              </a:spcBef>
              <a:spcAft>
                <a:spcPct val="0"/>
              </a:spcAft>
              <a:defRPr>
                <a:solidFill>
                  <a:schemeClr val="tx1"/>
                </a:solidFill>
                <a:latin typeface="Open Sans" panose="020B0606030504020204" pitchFamily="34" charset="0"/>
              </a:defRPr>
            </a:lvl9pPr>
          </a:lstStyle>
          <a:p>
            <a:r>
              <a:rPr lang="en-US" altLang="en-US" sz="2800" dirty="0">
                <a:latin typeface="Montserrat SemiBold" panose="00000700000000000000" pitchFamily="2" charset="0"/>
              </a:rPr>
              <a:t>Zero Trust Outcomes Using ISA/IEC 62443  Standards</a:t>
            </a:r>
          </a:p>
          <a:p>
            <a:r>
              <a:rPr lang="en-US" altLang="en-US" sz="2400" dirty="0">
                <a:latin typeface="Montserrat SemiBold"/>
              </a:rPr>
              <a:t>                         </a:t>
            </a:r>
            <a:r>
              <a:rPr lang="en-US" altLang="en-US" dirty="0">
                <a:latin typeface="Montserrat SemiBold"/>
                <a:hlinkClick r:id="rId5"/>
              </a:rPr>
              <a:t>Link to Whitepaper</a:t>
            </a:r>
            <a:endParaRPr lang="en-US" altLang="en-US" dirty="0">
              <a:latin typeface="Montserrat SemiBold" panose="00000700000000000000" pitchFamily="2" charset="0"/>
            </a:endParaRPr>
          </a:p>
          <a:p>
            <a:endParaRPr lang="en-US" altLang="en-US" sz="2400" dirty="0">
              <a:latin typeface="Montserrat SemiBold"/>
            </a:endParaRPr>
          </a:p>
          <a:p>
            <a:r>
              <a:rPr lang="en-US" altLang="en-US" sz="2400" dirty="0">
                <a:latin typeface="Montserrat SemiBold"/>
              </a:rPr>
              <a:t>Authors/Presenters:	</a:t>
            </a:r>
          </a:p>
          <a:p>
            <a:r>
              <a:rPr lang="en-US" altLang="en-US" sz="2400" dirty="0">
                <a:latin typeface="Montserrat SemiBold"/>
                <a:ea typeface="Open Sans"/>
                <a:cs typeface="Open Sans"/>
              </a:rPr>
              <a:t>  </a:t>
            </a:r>
            <a:r>
              <a:rPr lang="en-US" altLang="en-US" sz="1400" dirty="0">
                <a:latin typeface="Montserrat SemiBold"/>
              </a:rPr>
              <a:t>Andrew Kling , VP Cybersecurity, Schneider Electric</a:t>
            </a:r>
            <a:endParaRPr lang="en-US" sz="1400" dirty="0">
              <a:latin typeface="Montserrat SemiBold"/>
              <a:ea typeface="Open Sans"/>
              <a:cs typeface="Open Sans"/>
            </a:endParaRPr>
          </a:p>
          <a:p>
            <a:r>
              <a:rPr lang="en-US" altLang="en-US" sz="1400" dirty="0">
                <a:latin typeface="Montserrat SemiBold"/>
              </a:rPr>
              <a:t>             Bob Pingel, OT Cybersecurity Strategist, Rockwell Automation</a:t>
            </a:r>
          </a:p>
          <a:p>
            <a:r>
              <a:rPr lang="en-US" sz="1400" dirty="0">
                <a:latin typeface="Montserrat SemiBold"/>
              </a:rPr>
              <a:t>          Danielle Jablanski, ICS cybersecurity strategist CISA </a:t>
            </a:r>
            <a:endParaRPr lang="en-US" altLang="en-US" sz="2400" dirty="0">
              <a:latin typeface="Montserrat SemiBold" panose="000007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A63D0-D5A9-F9A9-79A7-BA33425FB898}"/>
              </a:ext>
            </a:extLst>
          </p:cNvPr>
          <p:cNvSpPr>
            <a:spLocks noGrp="1"/>
          </p:cNvSpPr>
          <p:nvPr>
            <p:ph type="title"/>
          </p:nvPr>
        </p:nvSpPr>
        <p:spPr>
          <a:xfrm>
            <a:off x="495527" y="136525"/>
            <a:ext cx="11837987" cy="1325563"/>
          </a:xfrm>
        </p:spPr>
        <p:txBody>
          <a:bodyPr wrap="square" anchor="t">
            <a:normAutofit/>
          </a:bodyPr>
          <a:lstStyle/>
          <a:p>
            <a:pPr>
              <a:spcBef>
                <a:spcPts val="800"/>
              </a:spcBef>
              <a:spcAft>
                <a:spcPts val="600"/>
              </a:spcAft>
            </a:pPr>
            <a:r>
              <a:rPr lang="en-US" sz="4100" dirty="0"/>
              <a:t>Cost &amp; Benefit </a:t>
            </a:r>
            <a:br>
              <a:rPr lang="en-US" sz="4100" dirty="0"/>
            </a:br>
            <a:r>
              <a:rPr lang="en-US" sz="4100" dirty="0"/>
              <a:t>Considerations for Zero Trust in OT</a:t>
            </a:r>
          </a:p>
          <a:p>
            <a:endParaRPr lang="en-US" sz="4100" dirty="0"/>
          </a:p>
        </p:txBody>
      </p:sp>
      <p:pic>
        <p:nvPicPr>
          <p:cNvPr id="5" name="Picture 4" descr="Magnifying glass showing decling performance">
            <a:extLst>
              <a:ext uri="{FF2B5EF4-FFF2-40B4-BE49-F238E27FC236}">
                <a16:creationId xmlns:a16="http://schemas.microsoft.com/office/drawing/2014/main" id="{58CBFC12-1D1E-B5BA-FB5C-0E897A9AB082}"/>
              </a:ext>
            </a:extLst>
          </p:cNvPr>
          <p:cNvPicPr>
            <a:picLocks noChangeAspect="1"/>
          </p:cNvPicPr>
          <p:nvPr/>
        </p:nvPicPr>
        <p:blipFill>
          <a:blip r:embed="rId3"/>
          <a:srcRect r="18175" b="-1"/>
          <a:stretch/>
        </p:blipFill>
        <p:spPr>
          <a:xfrm>
            <a:off x="789025" y="1712073"/>
            <a:ext cx="4515015" cy="3696974"/>
          </a:xfrm>
          <a:prstGeom prst="rect">
            <a:avLst/>
          </a:prstGeom>
          <a:noFill/>
        </p:spPr>
      </p:pic>
      <p:sp>
        <p:nvSpPr>
          <p:cNvPr id="3" name="Content Placeholder 2">
            <a:extLst>
              <a:ext uri="{FF2B5EF4-FFF2-40B4-BE49-F238E27FC236}">
                <a16:creationId xmlns:a16="http://schemas.microsoft.com/office/drawing/2014/main" id="{951FFEB3-76F3-17BD-7F1D-179191D1C0F9}"/>
              </a:ext>
            </a:extLst>
          </p:cNvPr>
          <p:cNvSpPr>
            <a:spLocks noGrp="1"/>
          </p:cNvSpPr>
          <p:nvPr>
            <p:ph sz="half" idx="2"/>
          </p:nvPr>
        </p:nvSpPr>
        <p:spPr>
          <a:xfrm>
            <a:off x="5533139" y="1712073"/>
            <a:ext cx="6096000" cy="4351338"/>
          </a:xfrm>
        </p:spPr>
        <p:txBody>
          <a:bodyPr wrap="square" anchor="t">
            <a:normAutofit/>
          </a:bodyPr>
          <a:lstStyle/>
          <a:p>
            <a:pPr>
              <a:lnSpc>
                <a:spcPct val="90000"/>
              </a:lnSpc>
            </a:pPr>
            <a:r>
              <a:rPr lang="en-US" sz="2500" dirty="0">
                <a:latin typeface="Arial"/>
                <a:cs typeface="Arial"/>
              </a:rPr>
              <a:t>Establishing context for ZT in the ICS and OT world</a:t>
            </a:r>
          </a:p>
          <a:p>
            <a:pPr>
              <a:lnSpc>
                <a:spcPct val="90000"/>
              </a:lnSpc>
            </a:pPr>
            <a:r>
              <a:rPr lang="en-US" sz="2500" dirty="0">
                <a:latin typeface="Arial"/>
                <a:cs typeface="Arial"/>
              </a:rPr>
              <a:t>Cautions concerning operator fatigue</a:t>
            </a:r>
          </a:p>
          <a:p>
            <a:pPr>
              <a:lnSpc>
                <a:spcPct val="90000"/>
              </a:lnSpc>
            </a:pPr>
            <a:r>
              <a:rPr lang="en-US" sz="2500" dirty="0">
                <a:latin typeface="Arial"/>
                <a:cs typeface="Arial"/>
              </a:rPr>
              <a:t>Implementing zero trust requires resources, buy-in from leadership and two technical foundations to build upon:</a:t>
            </a:r>
          </a:p>
          <a:p>
            <a:pPr marL="914400" lvl="2" indent="-344170">
              <a:lnSpc>
                <a:spcPct val="90000"/>
              </a:lnSpc>
              <a:buFont typeface="Wingdings" panose="020B0604020202020204" pitchFamily="34" charset="0"/>
              <a:buChar char="§"/>
            </a:pPr>
            <a:r>
              <a:rPr lang="en-US" sz="2000" dirty="0">
                <a:latin typeface="Arial"/>
                <a:cs typeface="Arial"/>
              </a:rPr>
              <a:t>Asset inventory </a:t>
            </a:r>
            <a:endParaRPr lang="en-US" sz="2000" dirty="0">
              <a:latin typeface="Arial"/>
              <a:ea typeface="Open Sans"/>
              <a:cs typeface="Arial"/>
            </a:endParaRPr>
          </a:p>
          <a:p>
            <a:pPr marL="914400" lvl="2" indent="-344170">
              <a:lnSpc>
                <a:spcPct val="90000"/>
              </a:lnSpc>
              <a:buFont typeface="Wingdings" panose="020B0604020202020204" pitchFamily="34" charset="0"/>
              <a:buChar char="§"/>
            </a:pPr>
            <a:r>
              <a:rPr lang="en-US" sz="2000" dirty="0">
                <a:latin typeface="Arial"/>
                <a:cs typeface="Arial"/>
              </a:rPr>
              <a:t>An understanding of known threats and vulnerabilities</a:t>
            </a:r>
            <a:endParaRPr lang="en-US" sz="2000" dirty="0">
              <a:latin typeface="Arial"/>
              <a:ea typeface="Open Sans"/>
              <a:cs typeface="Arial"/>
            </a:endParaRPr>
          </a:p>
        </p:txBody>
      </p:sp>
      <p:sp>
        <p:nvSpPr>
          <p:cNvPr id="6" name="Rectangle 5">
            <a:extLst>
              <a:ext uri="{FF2B5EF4-FFF2-40B4-BE49-F238E27FC236}">
                <a16:creationId xmlns:a16="http://schemas.microsoft.com/office/drawing/2014/main" id="{47237B67-5327-F800-D98A-690D1BE5F015}"/>
              </a:ext>
            </a:extLst>
          </p:cNvPr>
          <p:cNvSpPr/>
          <p:nvPr/>
        </p:nvSpPr>
        <p:spPr>
          <a:xfrm>
            <a:off x="6764348" y="6144282"/>
            <a:ext cx="5270554" cy="66234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98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A63D0-D5A9-F9A9-79A7-BA33425FB898}"/>
              </a:ext>
            </a:extLst>
          </p:cNvPr>
          <p:cNvSpPr>
            <a:spLocks noGrp="1"/>
          </p:cNvSpPr>
          <p:nvPr>
            <p:ph type="title"/>
          </p:nvPr>
        </p:nvSpPr>
        <p:spPr>
          <a:xfrm>
            <a:off x="626156" y="136525"/>
            <a:ext cx="11837987" cy="1325563"/>
          </a:xfrm>
        </p:spPr>
        <p:txBody>
          <a:bodyPr wrap="square" anchor="t">
            <a:normAutofit/>
          </a:bodyPr>
          <a:lstStyle/>
          <a:p>
            <a:pPr>
              <a:spcBef>
                <a:spcPts val="800"/>
              </a:spcBef>
              <a:spcAft>
                <a:spcPts val="600"/>
              </a:spcAft>
            </a:pPr>
            <a:r>
              <a:rPr lang="en-US" sz="4100"/>
              <a:t>Cost &amp; Benefit </a:t>
            </a:r>
            <a:br>
              <a:rPr lang="en-US" sz="4100"/>
            </a:br>
            <a:r>
              <a:rPr lang="en-US" sz="4100"/>
              <a:t>Considerations for Zero Trust in OT</a:t>
            </a:r>
          </a:p>
          <a:p>
            <a:endParaRPr lang="en-US" sz="4100"/>
          </a:p>
        </p:txBody>
      </p:sp>
      <p:pic>
        <p:nvPicPr>
          <p:cNvPr id="5" name="Picture 4" descr="Man with laptop in factory">
            <a:extLst>
              <a:ext uri="{FF2B5EF4-FFF2-40B4-BE49-F238E27FC236}">
                <a16:creationId xmlns:a16="http://schemas.microsoft.com/office/drawing/2014/main" id="{58CBFC12-1D1E-B5BA-FB5C-0E897A9AB082}"/>
              </a:ext>
            </a:extLst>
          </p:cNvPr>
          <p:cNvPicPr>
            <a:picLocks noChangeAspect="1"/>
          </p:cNvPicPr>
          <p:nvPr/>
        </p:nvPicPr>
        <p:blipFill>
          <a:blip r:embed="rId2">
            <a:extLst>
              <a:ext uri="{28A0092B-C50C-407E-A947-70E740481C1C}">
                <a14:useLocalDpi xmlns:a14="http://schemas.microsoft.com/office/drawing/2010/main" val="0"/>
              </a:ext>
            </a:extLst>
          </a:blip>
          <a:srcRect l="15486" r="15486"/>
          <a:stretch/>
        </p:blipFill>
        <p:spPr>
          <a:xfrm>
            <a:off x="767254" y="1679416"/>
            <a:ext cx="4765386" cy="3892917"/>
          </a:xfrm>
          <a:prstGeom prst="rect">
            <a:avLst/>
          </a:prstGeom>
          <a:noFill/>
        </p:spPr>
      </p:pic>
      <p:sp>
        <p:nvSpPr>
          <p:cNvPr id="3" name="Content Placeholder 2">
            <a:extLst>
              <a:ext uri="{FF2B5EF4-FFF2-40B4-BE49-F238E27FC236}">
                <a16:creationId xmlns:a16="http://schemas.microsoft.com/office/drawing/2014/main" id="{951FFEB3-76F3-17BD-7F1D-179191D1C0F9}"/>
              </a:ext>
            </a:extLst>
          </p:cNvPr>
          <p:cNvSpPr>
            <a:spLocks noGrp="1"/>
          </p:cNvSpPr>
          <p:nvPr>
            <p:ph sz="half" idx="2"/>
          </p:nvPr>
        </p:nvSpPr>
        <p:spPr>
          <a:xfrm>
            <a:off x="5859710" y="1450817"/>
            <a:ext cx="6096000" cy="4351338"/>
          </a:xfrm>
        </p:spPr>
        <p:txBody>
          <a:bodyPr wrap="square" anchor="t">
            <a:normAutofit lnSpcReduction="10000"/>
          </a:bodyPr>
          <a:lstStyle/>
          <a:p>
            <a:pPr marL="0" indent="0">
              <a:lnSpc>
                <a:spcPct val="90000"/>
              </a:lnSpc>
              <a:buNone/>
            </a:pPr>
            <a:r>
              <a:rPr lang="en-US" sz="2500" dirty="0">
                <a:latin typeface="Arial"/>
                <a:cs typeface="Arial"/>
              </a:rPr>
              <a:t>When availability is paramount, applying ISA/IEC 62443 to OT networks requires dividing assets into zones and conduits.</a:t>
            </a:r>
            <a:endParaRPr lang="en-US"/>
          </a:p>
          <a:p>
            <a:pPr lvl="1">
              <a:lnSpc>
                <a:spcPct val="90000"/>
              </a:lnSpc>
            </a:pPr>
            <a:r>
              <a:rPr lang="en-US" sz="1800" dirty="0">
                <a:latin typeface="Arial"/>
                <a:cs typeface="Arial"/>
              </a:rPr>
              <a:t>Zones - A grouping of logical or physical assets that share standard security requirements based on criticality and consequence, among other characteristics. </a:t>
            </a:r>
            <a:endParaRPr lang="en-US" sz="1800" dirty="0">
              <a:latin typeface="Arial"/>
              <a:ea typeface="Open Sans"/>
              <a:cs typeface="Arial"/>
            </a:endParaRPr>
          </a:p>
          <a:p>
            <a:pPr lvl="1">
              <a:lnSpc>
                <a:spcPct val="90000"/>
              </a:lnSpc>
            </a:pPr>
            <a:r>
              <a:rPr lang="en-US" sz="1800" dirty="0">
                <a:latin typeface="Arial"/>
                <a:cs typeface="Arial"/>
              </a:rPr>
              <a:t>Conduits - Groupings of assets dedicated exclusively to communications that share security requirements.</a:t>
            </a:r>
            <a:endParaRPr lang="en-US" sz="1800" dirty="0">
              <a:latin typeface="Arial"/>
              <a:ea typeface="Open Sans"/>
              <a:cs typeface="Arial"/>
            </a:endParaRPr>
          </a:p>
          <a:p>
            <a:pPr lvl="1">
              <a:lnSpc>
                <a:spcPct val="90000"/>
              </a:lnSpc>
            </a:pPr>
            <a:r>
              <a:rPr lang="en-US" sz="1800" dirty="0">
                <a:latin typeface="Arial"/>
                <a:cs typeface="Arial"/>
              </a:rPr>
              <a:t>ISA/IEC 62443, used as a tool, helps organizations strategically look at how zones operate and how our networks communicate, access is managed, devices discovered and identified, and protocols used to understand their behaviors better and inform the controls chosen.</a:t>
            </a:r>
            <a:endParaRPr lang="en-US" sz="1800" dirty="0">
              <a:latin typeface="Arial"/>
              <a:ea typeface="Open Sans"/>
              <a:cs typeface="Arial"/>
            </a:endParaRPr>
          </a:p>
          <a:p>
            <a:pPr lvl="2">
              <a:lnSpc>
                <a:spcPct val="90000"/>
              </a:lnSpc>
            </a:pPr>
            <a:endParaRPr lang="en-US" sz="4400">
              <a:ea typeface="Open Sans"/>
              <a:cs typeface="Open Sans"/>
            </a:endParaRPr>
          </a:p>
        </p:txBody>
      </p:sp>
      <p:sp>
        <p:nvSpPr>
          <p:cNvPr id="6" name="Rectangle 5">
            <a:extLst>
              <a:ext uri="{FF2B5EF4-FFF2-40B4-BE49-F238E27FC236}">
                <a16:creationId xmlns:a16="http://schemas.microsoft.com/office/drawing/2014/main" id="{B6D7D102-ED3E-050F-B92F-82CA45EEA902}"/>
              </a:ext>
            </a:extLst>
          </p:cNvPr>
          <p:cNvSpPr/>
          <p:nvPr/>
        </p:nvSpPr>
        <p:spPr>
          <a:xfrm>
            <a:off x="6764348" y="6144282"/>
            <a:ext cx="5270554" cy="66234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15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FFEB3-76F3-17BD-7F1D-179191D1C0F9}"/>
              </a:ext>
            </a:extLst>
          </p:cNvPr>
          <p:cNvSpPr>
            <a:spLocks noGrp="1"/>
          </p:cNvSpPr>
          <p:nvPr>
            <p:ph sz="half" idx="2"/>
          </p:nvPr>
        </p:nvSpPr>
        <p:spPr>
          <a:xfrm>
            <a:off x="4703990" y="1418159"/>
            <a:ext cx="7393235" cy="4351338"/>
          </a:xfrm>
        </p:spPr>
        <p:txBody>
          <a:bodyPr wrap="square" anchor="t">
            <a:normAutofit/>
          </a:bodyPr>
          <a:lstStyle/>
          <a:p>
            <a:pPr>
              <a:lnSpc>
                <a:spcPct val="90000"/>
              </a:lnSpc>
            </a:pPr>
            <a:r>
              <a:rPr lang="en-US" sz="2500" b="1" dirty="0">
                <a:latin typeface="Arial"/>
                <a:cs typeface="Arial"/>
              </a:rPr>
              <a:t>U</a:t>
            </a:r>
            <a:r>
              <a:rPr lang="en-US" sz="2400" b="1" dirty="0">
                <a:latin typeface="Arial"/>
                <a:cs typeface="Arial"/>
              </a:rPr>
              <a:t>sing ISA/IEC 62443 principles, you are assured that the intrinsic security capabilities necessary to achieve your zero trust architecture are already available</a:t>
            </a:r>
            <a:endParaRPr lang="en-US" sz="2400" b="1" dirty="0">
              <a:latin typeface="Arial"/>
              <a:ea typeface="Open Sans"/>
              <a:cs typeface="Arial"/>
            </a:endParaRPr>
          </a:p>
          <a:p>
            <a:pPr>
              <a:lnSpc>
                <a:spcPct val="90000"/>
              </a:lnSpc>
            </a:pPr>
            <a:endParaRPr lang="en-US" sz="2400" b="1" dirty="0">
              <a:latin typeface="Arial"/>
              <a:ea typeface="Open Sans"/>
              <a:cs typeface="Open Sans"/>
            </a:endParaRPr>
          </a:p>
          <a:p>
            <a:pPr>
              <a:lnSpc>
                <a:spcPct val="90000"/>
              </a:lnSpc>
            </a:pPr>
            <a:r>
              <a:rPr lang="en-US" sz="2400" dirty="0">
                <a:latin typeface="Arial"/>
                <a:cs typeface="Arial"/>
              </a:rPr>
              <a:t>The ISA/IEC 62443 model of security zones and conduits offers a granular approach for evaluating devices and systems capable of incorporating zero trust principles and assigning appropriate controls that can be implemented within an ICS/OT environment.</a:t>
            </a:r>
            <a:endParaRPr lang="en-US" sz="2400" dirty="0">
              <a:latin typeface="Arial"/>
              <a:ea typeface="Open Sans"/>
              <a:cs typeface="Arial"/>
            </a:endParaRPr>
          </a:p>
        </p:txBody>
      </p:sp>
      <p:pic>
        <p:nvPicPr>
          <p:cNvPr id="6" name="Picture 5">
            <a:extLst>
              <a:ext uri="{FF2B5EF4-FFF2-40B4-BE49-F238E27FC236}">
                <a16:creationId xmlns:a16="http://schemas.microsoft.com/office/drawing/2014/main" id="{4D745A25-D81F-6E0B-BE1E-380F54F0AF52}"/>
              </a:ext>
            </a:extLst>
          </p:cNvPr>
          <p:cNvPicPr>
            <a:picLocks noChangeAspect="1"/>
          </p:cNvPicPr>
          <p:nvPr/>
        </p:nvPicPr>
        <p:blipFill>
          <a:blip r:embed="rId3"/>
          <a:stretch>
            <a:fillRect/>
          </a:stretch>
        </p:blipFill>
        <p:spPr>
          <a:xfrm>
            <a:off x="1632" y="161266"/>
            <a:ext cx="5105907" cy="5951111"/>
          </a:xfrm>
          <a:prstGeom prst="rect">
            <a:avLst/>
          </a:prstGeom>
        </p:spPr>
      </p:pic>
      <p:sp>
        <p:nvSpPr>
          <p:cNvPr id="2" name="Title 1">
            <a:extLst>
              <a:ext uri="{FF2B5EF4-FFF2-40B4-BE49-F238E27FC236}">
                <a16:creationId xmlns:a16="http://schemas.microsoft.com/office/drawing/2014/main" id="{66DA63D0-D5A9-F9A9-79A7-BA33425FB898}"/>
              </a:ext>
            </a:extLst>
          </p:cNvPr>
          <p:cNvSpPr>
            <a:spLocks noGrp="1"/>
          </p:cNvSpPr>
          <p:nvPr>
            <p:ph type="title"/>
          </p:nvPr>
        </p:nvSpPr>
        <p:spPr>
          <a:xfrm>
            <a:off x="4599441" y="158297"/>
            <a:ext cx="7222444" cy="1401762"/>
          </a:xfrm>
        </p:spPr>
        <p:txBody>
          <a:bodyPr wrap="square" anchor="t">
            <a:noAutofit/>
          </a:bodyPr>
          <a:lstStyle/>
          <a:p>
            <a:pPr>
              <a:spcBef>
                <a:spcPts val="800"/>
              </a:spcBef>
              <a:spcAft>
                <a:spcPts val="600"/>
              </a:spcAft>
            </a:pPr>
            <a:r>
              <a:rPr lang="en-US" sz="3600"/>
              <a:t>Cost &amp; Benefit Considerations for Zero Trust in OT</a:t>
            </a:r>
          </a:p>
          <a:p>
            <a:endParaRPr lang="en-US" sz="3600"/>
          </a:p>
        </p:txBody>
      </p:sp>
      <p:sp>
        <p:nvSpPr>
          <p:cNvPr id="5" name="Rectangle 4">
            <a:extLst>
              <a:ext uri="{FF2B5EF4-FFF2-40B4-BE49-F238E27FC236}">
                <a16:creationId xmlns:a16="http://schemas.microsoft.com/office/drawing/2014/main" id="{0BE6B081-3651-9308-F1AC-40297F0256FC}"/>
              </a:ext>
            </a:extLst>
          </p:cNvPr>
          <p:cNvSpPr/>
          <p:nvPr/>
        </p:nvSpPr>
        <p:spPr>
          <a:xfrm>
            <a:off x="6764348" y="6144282"/>
            <a:ext cx="5270554" cy="66234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3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90D7-AEA7-8FDF-9B4B-9942C6B82F07}"/>
              </a:ext>
            </a:extLst>
          </p:cNvPr>
          <p:cNvSpPr>
            <a:spLocks noGrp="1"/>
          </p:cNvSpPr>
          <p:nvPr>
            <p:ph type="title"/>
          </p:nvPr>
        </p:nvSpPr>
        <p:spPr/>
        <p:txBody>
          <a:bodyPr/>
          <a:lstStyle/>
          <a:p>
            <a:r>
              <a:rPr lang="en-US" sz="3600" dirty="0"/>
              <a:t>Implementation Strategy: Zero Trust Application Contexts</a:t>
            </a:r>
          </a:p>
        </p:txBody>
      </p:sp>
      <p:sp>
        <p:nvSpPr>
          <p:cNvPr id="3" name="Content Placeholder 2">
            <a:extLst>
              <a:ext uri="{FF2B5EF4-FFF2-40B4-BE49-F238E27FC236}">
                <a16:creationId xmlns:a16="http://schemas.microsoft.com/office/drawing/2014/main" id="{F0793760-5685-213A-BD84-BBD0B380AE87}"/>
              </a:ext>
            </a:extLst>
          </p:cNvPr>
          <p:cNvSpPr>
            <a:spLocks noGrp="1"/>
          </p:cNvSpPr>
          <p:nvPr>
            <p:ph idx="1"/>
          </p:nvPr>
        </p:nvSpPr>
        <p:spPr>
          <a:xfrm>
            <a:off x="354014" y="1529256"/>
            <a:ext cx="12012612" cy="4239720"/>
          </a:xfrm>
        </p:spPr>
        <p:txBody>
          <a:bodyPr/>
          <a:lstStyle/>
          <a:p>
            <a:pPr marL="0" indent="0">
              <a:lnSpc>
                <a:spcPct val="150000"/>
              </a:lnSpc>
              <a:buNone/>
            </a:pPr>
            <a:r>
              <a:rPr lang="en-US" sz="2800" dirty="0">
                <a:latin typeface="Arial"/>
                <a:cs typeface="Arial"/>
              </a:rPr>
              <a:t>Zero Trust can be applied in many areas within a typical automation application, but some more easily than others</a:t>
            </a:r>
            <a:endParaRPr lang="en-US" dirty="0"/>
          </a:p>
          <a:p>
            <a:pPr lvl="2">
              <a:lnSpc>
                <a:spcPct val="150000"/>
              </a:lnSpc>
            </a:pPr>
            <a:r>
              <a:rPr lang="en-US" sz="2400" dirty="0">
                <a:latin typeface="Arial"/>
                <a:cs typeface="Arial"/>
              </a:rPr>
              <a:t>Secure Remote Access</a:t>
            </a:r>
          </a:p>
          <a:p>
            <a:pPr lvl="2">
              <a:lnSpc>
                <a:spcPct val="150000"/>
              </a:lnSpc>
            </a:pPr>
            <a:r>
              <a:rPr lang="en-US" sz="2400" dirty="0">
                <a:latin typeface="Arial"/>
                <a:cs typeface="Arial"/>
              </a:rPr>
              <a:t>Zone / Perimeter Control</a:t>
            </a:r>
          </a:p>
          <a:p>
            <a:pPr lvl="2">
              <a:lnSpc>
                <a:spcPct val="150000"/>
              </a:lnSpc>
            </a:pPr>
            <a:r>
              <a:rPr lang="en-US" sz="2400" dirty="0">
                <a:latin typeface="Arial"/>
                <a:cs typeface="Arial"/>
              </a:rPr>
              <a:t>Intra Zone / Controller-to-</a:t>
            </a:r>
            <a:r>
              <a:rPr lang="en-US" sz="2400" dirty="0" err="1">
                <a:latin typeface="Arial"/>
                <a:cs typeface="Arial"/>
              </a:rPr>
              <a:t>FieldDevice</a:t>
            </a:r>
            <a:endParaRPr lang="en-US" sz="2400" dirty="0">
              <a:latin typeface="Arial"/>
              <a:cs typeface="Arial"/>
            </a:endParaRPr>
          </a:p>
          <a:p>
            <a:endParaRPr lang="en-US" sz="2400" dirty="0"/>
          </a:p>
        </p:txBody>
      </p:sp>
      <p:pic>
        <p:nvPicPr>
          <p:cNvPr id="5" name="Picture 4" descr="A person wearing a hard hat and goggles pointing at a computer screen&#10;&#10;Description automatically generated">
            <a:extLst>
              <a:ext uri="{FF2B5EF4-FFF2-40B4-BE49-F238E27FC236}">
                <a16:creationId xmlns:a16="http://schemas.microsoft.com/office/drawing/2014/main" id="{1759B5F0-5E07-783D-9805-CF4EBA56D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893" y="2664373"/>
            <a:ext cx="4469525" cy="2979683"/>
          </a:xfrm>
          <a:prstGeom prst="rect">
            <a:avLst/>
          </a:prstGeom>
        </p:spPr>
      </p:pic>
      <p:sp>
        <p:nvSpPr>
          <p:cNvPr id="6" name="Rectangle 5">
            <a:extLst>
              <a:ext uri="{FF2B5EF4-FFF2-40B4-BE49-F238E27FC236}">
                <a16:creationId xmlns:a16="http://schemas.microsoft.com/office/drawing/2014/main" id="{E7E2E81B-A176-5EDE-9DBD-DE19454A0105}"/>
              </a:ext>
            </a:extLst>
          </p:cNvPr>
          <p:cNvSpPr/>
          <p:nvPr/>
        </p:nvSpPr>
        <p:spPr>
          <a:xfrm>
            <a:off x="6764348" y="6144282"/>
            <a:ext cx="5270554" cy="66234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178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90D7-AEA7-8FDF-9B4B-9942C6B82F07}"/>
              </a:ext>
            </a:extLst>
          </p:cNvPr>
          <p:cNvSpPr>
            <a:spLocks noGrp="1"/>
          </p:cNvSpPr>
          <p:nvPr>
            <p:ph type="title"/>
          </p:nvPr>
        </p:nvSpPr>
        <p:spPr>
          <a:xfrm>
            <a:off x="179842" y="299811"/>
            <a:ext cx="11903301" cy="957465"/>
          </a:xfrm>
        </p:spPr>
        <p:txBody>
          <a:bodyPr/>
          <a:lstStyle/>
          <a:p>
            <a:r>
              <a:rPr lang="en-US" sz="3200" dirty="0"/>
              <a:t>Implementation Strategy: Perimeter Building Blocks</a:t>
            </a:r>
          </a:p>
        </p:txBody>
      </p:sp>
      <p:sp>
        <p:nvSpPr>
          <p:cNvPr id="3" name="Content Placeholder 2">
            <a:extLst>
              <a:ext uri="{FF2B5EF4-FFF2-40B4-BE49-F238E27FC236}">
                <a16:creationId xmlns:a16="http://schemas.microsoft.com/office/drawing/2014/main" id="{F0793760-5685-213A-BD84-BBD0B380AE87}"/>
              </a:ext>
            </a:extLst>
          </p:cNvPr>
          <p:cNvSpPr>
            <a:spLocks noGrp="1"/>
          </p:cNvSpPr>
          <p:nvPr>
            <p:ph idx="1"/>
          </p:nvPr>
        </p:nvSpPr>
        <p:spPr>
          <a:xfrm>
            <a:off x="364900" y="953814"/>
            <a:ext cx="12012612" cy="5076419"/>
          </a:xfrm>
        </p:spPr>
        <p:txBody>
          <a:bodyPr/>
          <a:lstStyle/>
          <a:p>
            <a:pPr marL="0" indent="0">
              <a:buNone/>
            </a:pPr>
            <a:r>
              <a:rPr lang="en-US" sz="2800" dirty="0">
                <a:latin typeface="Arial"/>
                <a:cs typeface="Arial"/>
              </a:rPr>
              <a:t>I understand my trust zones, how do I build perimeters?</a:t>
            </a:r>
            <a:endParaRPr lang="en-US" dirty="0"/>
          </a:p>
          <a:p>
            <a:pPr lvl="2"/>
            <a:r>
              <a:rPr lang="en-US" sz="2000" dirty="0">
                <a:latin typeface="Arial"/>
                <a:cs typeface="Arial"/>
              </a:rPr>
              <a:t>Secure Remote Access</a:t>
            </a:r>
          </a:p>
          <a:p>
            <a:pPr lvl="3"/>
            <a:r>
              <a:rPr lang="en-US" sz="2000" dirty="0">
                <a:latin typeface="Arial"/>
                <a:cs typeface="Arial"/>
              </a:rPr>
              <a:t>Bespoke Secure Remote Access solutions</a:t>
            </a:r>
          </a:p>
          <a:p>
            <a:pPr lvl="3"/>
            <a:r>
              <a:rPr lang="en-US" sz="2000" dirty="0">
                <a:latin typeface="Arial"/>
                <a:cs typeface="Arial"/>
              </a:rPr>
              <a:t>Secure Service Edge</a:t>
            </a:r>
          </a:p>
          <a:p>
            <a:pPr lvl="3"/>
            <a:r>
              <a:rPr lang="en-US" sz="2000" dirty="0">
                <a:latin typeface="Arial"/>
                <a:cs typeface="Arial"/>
              </a:rPr>
              <a:t>VPN</a:t>
            </a:r>
          </a:p>
          <a:p>
            <a:pPr lvl="2"/>
            <a:r>
              <a:rPr lang="en-US" sz="2000" dirty="0">
                <a:latin typeface="Arial"/>
                <a:cs typeface="Arial"/>
              </a:rPr>
              <a:t>Zone / Perimeter Control</a:t>
            </a:r>
          </a:p>
          <a:p>
            <a:pPr lvl="3"/>
            <a:r>
              <a:rPr lang="en-US" sz="2000" dirty="0">
                <a:latin typeface="Arial"/>
                <a:cs typeface="Arial"/>
              </a:rPr>
              <a:t>Firewall</a:t>
            </a:r>
          </a:p>
          <a:p>
            <a:pPr lvl="3"/>
            <a:r>
              <a:rPr lang="en-US" sz="2000" dirty="0">
                <a:latin typeface="Arial"/>
                <a:cs typeface="Arial"/>
              </a:rPr>
              <a:t>Zone Perimeter Device</a:t>
            </a:r>
          </a:p>
          <a:p>
            <a:pPr lvl="3"/>
            <a:r>
              <a:rPr lang="en-US" sz="2000" dirty="0">
                <a:latin typeface="Arial"/>
                <a:cs typeface="Arial"/>
              </a:rPr>
              <a:t>Secure Industrial Protocol</a:t>
            </a:r>
          </a:p>
          <a:p>
            <a:pPr lvl="2"/>
            <a:r>
              <a:rPr lang="en-US" sz="2000" dirty="0">
                <a:latin typeface="Arial"/>
                <a:cs typeface="Arial"/>
              </a:rPr>
              <a:t>Intra Zone / Controller-to-</a:t>
            </a:r>
            <a:r>
              <a:rPr lang="en-US" sz="2000" dirty="0" err="1">
                <a:latin typeface="Arial"/>
                <a:cs typeface="Arial"/>
              </a:rPr>
              <a:t>FieldDevice</a:t>
            </a:r>
            <a:endParaRPr lang="en-US" sz="2000" dirty="0">
              <a:latin typeface="Arial"/>
              <a:cs typeface="Arial"/>
            </a:endParaRPr>
          </a:p>
          <a:p>
            <a:pPr lvl="3"/>
            <a:r>
              <a:rPr lang="en-US" sz="2000" dirty="0">
                <a:latin typeface="Arial"/>
                <a:cs typeface="Arial"/>
              </a:rPr>
              <a:t>Secure Industrial Protocol</a:t>
            </a:r>
          </a:p>
          <a:p>
            <a:endParaRPr lang="en-US" sz="2400" dirty="0"/>
          </a:p>
        </p:txBody>
      </p:sp>
      <p:pic>
        <p:nvPicPr>
          <p:cNvPr id="6" name="Picture 5" descr="A person working on a computer&#10;&#10;Description automatically generated">
            <a:extLst>
              <a:ext uri="{FF2B5EF4-FFF2-40B4-BE49-F238E27FC236}">
                <a16:creationId xmlns:a16="http://schemas.microsoft.com/office/drawing/2014/main" id="{15A1CB61-2D62-CEF8-A37B-CF5E52EB5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424" y="2015597"/>
            <a:ext cx="5056561" cy="3381926"/>
          </a:xfrm>
          <a:prstGeom prst="rect">
            <a:avLst/>
          </a:prstGeom>
        </p:spPr>
      </p:pic>
      <p:sp>
        <p:nvSpPr>
          <p:cNvPr id="5" name="Rectangle 4">
            <a:extLst>
              <a:ext uri="{FF2B5EF4-FFF2-40B4-BE49-F238E27FC236}">
                <a16:creationId xmlns:a16="http://schemas.microsoft.com/office/drawing/2014/main" id="{B533E48D-2F4C-E54F-54E6-78ED8DDA5628}"/>
              </a:ext>
            </a:extLst>
          </p:cNvPr>
          <p:cNvSpPr/>
          <p:nvPr/>
        </p:nvSpPr>
        <p:spPr>
          <a:xfrm>
            <a:off x="6764348" y="6144282"/>
            <a:ext cx="5270554" cy="66234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326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90D7-AEA7-8FDF-9B4B-9942C6B82F07}"/>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F0793760-5685-213A-BD84-BBD0B380AE87}"/>
              </a:ext>
            </a:extLst>
          </p:cNvPr>
          <p:cNvSpPr>
            <a:spLocks noGrp="1"/>
          </p:cNvSpPr>
          <p:nvPr>
            <p:ph idx="1"/>
          </p:nvPr>
        </p:nvSpPr>
        <p:spPr>
          <a:xfrm>
            <a:off x="180296" y="1027840"/>
            <a:ext cx="11837987" cy="4599620"/>
          </a:xfrm>
        </p:spPr>
        <p:txBody>
          <a:bodyPr/>
          <a:lstStyle/>
          <a:p>
            <a:r>
              <a:rPr lang="en-US" sz="2000" dirty="0">
                <a:latin typeface="Arial"/>
                <a:cs typeface="Arial"/>
              </a:rPr>
              <a:t>Using ISA/IEC 62443 principles, you can be assured that the necessary security capabilities for achieving a zero-trust architecture are available</a:t>
            </a:r>
            <a:endParaRPr lang="en-US" sz="2000" dirty="0">
              <a:latin typeface="Arial"/>
              <a:ea typeface="Open Sans"/>
              <a:cs typeface="Arial"/>
            </a:endParaRPr>
          </a:p>
          <a:p>
            <a:r>
              <a:rPr lang="en-US" sz="2000" dirty="0">
                <a:latin typeface="Arial"/>
                <a:cs typeface="Arial"/>
              </a:rPr>
              <a:t>The implementation of zero trust involves additional upfront and maintenance costs as it elevates security dimensions and magnitude, but it also offers significant benefits in terms of understanding and organizing a security strategy. </a:t>
            </a:r>
            <a:endParaRPr lang="en-US" sz="2000" dirty="0">
              <a:latin typeface="Arial"/>
              <a:ea typeface="Open Sans"/>
              <a:cs typeface="Arial"/>
            </a:endParaRPr>
          </a:p>
          <a:p>
            <a:r>
              <a:rPr lang="en-US" sz="2000" dirty="0">
                <a:latin typeface="Arial"/>
                <a:cs typeface="Arial"/>
              </a:rPr>
              <a:t>In a cybersecurity landscape crowded with different opinions, zero trust can bring order and coherence to a policy enforcement approach, leading to short-term gains and long-term improvements in cyber posture.</a:t>
            </a:r>
            <a:endParaRPr lang="en-US" sz="2000" dirty="0">
              <a:latin typeface="Arial"/>
              <a:ea typeface="Open Sans"/>
              <a:cs typeface="Arial"/>
            </a:endParaRPr>
          </a:p>
          <a:p>
            <a:r>
              <a:rPr lang="en-US" sz="2000" dirty="0">
                <a:latin typeface="Arial"/>
                <a:cs typeface="Arial"/>
              </a:rPr>
              <a:t>ISA/IEC 62443 and zero trust go hand in hand for success. Every organization should prioritize visibility of all mission-critical and business-critical processes and implement appropriate cybersecurity controls.</a:t>
            </a:r>
            <a:endParaRPr lang="en-US" sz="2000" dirty="0">
              <a:latin typeface="Arial"/>
              <a:ea typeface="Open Sans"/>
              <a:cs typeface="Arial"/>
            </a:endParaRPr>
          </a:p>
          <a:p>
            <a:r>
              <a:rPr lang="en-US" sz="2000" dirty="0">
                <a:latin typeface="Arial"/>
                <a:cs typeface="Arial"/>
              </a:rPr>
              <a:t>As discussed today, zero trust maturity covers a wide range of cyber-defense topics, ensuring that a balanced and proven set of cyber controls addresses ICS/OT defensive needs. </a:t>
            </a:r>
            <a:endParaRPr lang="en-US" sz="2000" dirty="0">
              <a:latin typeface="Arial"/>
              <a:ea typeface="Open Sans"/>
              <a:cs typeface="Arial"/>
            </a:endParaRPr>
          </a:p>
        </p:txBody>
      </p:sp>
      <p:sp>
        <p:nvSpPr>
          <p:cNvPr id="5" name="Rectangle 4">
            <a:extLst>
              <a:ext uri="{FF2B5EF4-FFF2-40B4-BE49-F238E27FC236}">
                <a16:creationId xmlns:a16="http://schemas.microsoft.com/office/drawing/2014/main" id="{C8DD1F3A-084B-8565-0905-556F6C39133A}"/>
              </a:ext>
            </a:extLst>
          </p:cNvPr>
          <p:cNvSpPr/>
          <p:nvPr/>
        </p:nvSpPr>
        <p:spPr>
          <a:xfrm>
            <a:off x="6764348" y="6144282"/>
            <a:ext cx="5270554" cy="66234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38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6E0B2-E291-BECF-5D10-9DA0846756C2}"/>
            </a:ext>
          </a:extLst>
        </p:cNvPr>
        <p:cNvGrpSpPr/>
        <p:nvPr/>
      </p:nvGrpSpPr>
      <p:grpSpPr>
        <a:xfrm>
          <a:off x="0" y="0"/>
          <a:ext cx="0" cy="0"/>
          <a:chOff x="0" y="0"/>
          <a:chExt cx="0" cy="0"/>
        </a:xfrm>
      </p:grpSpPr>
      <p:sp>
        <p:nvSpPr>
          <p:cNvPr id="12290" name="Title 1">
            <a:extLst>
              <a:ext uri="{FF2B5EF4-FFF2-40B4-BE49-F238E27FC236}">
                <a16:creationId xmlns:a16="http://schemas.microsoft.com/office/drawing/2014/main" id="{95C2C477-6DA8-5140-1EC4-E4394158CFCC}"/>
              </a:ext>
            </a:extLst>
          </p:cNvPr>
          <p:cNvSpPr>
            <a:spLocks noGrp="1" noChangeArrowheads="1"/>
          </p:cNvSpPr>
          <p:nvPr>
            <p:ph type="title"/>
          </p:nvPr>
        </p:nvSpPr>
        <p:spPr>
          <a:xfrm>
            <a:off x="872455" y="2229273"/>
            <a:ext cx="9966122" cy="1325562"/>
          </a:xfrm>
        </p:spPr>
        <p:txBody>
          <a:bodyPr/>
          <a:lstStyle/>
          <a:p>
            <a:pPr>
              <a:lnSpc>
                <a:spcPts val="2160"/>
              </a:lnSpc>
              <a:spcBef>
                <a:spcPts val="1200"/>
              </a:spcBef>
            </a:pPr>
            <a:r>
              <a:rPr lang="en-US" sz="2000" dirty="0">
                <a:latin typeface="Arial" panose="020B0604020202020204" pitchFamily="34" charset="0"/>
                <a:cs typeface="Arial" panose="020B0604020202020204" pitchFamily="34" charset="0"/>
              </a:rPr>
              <a:t>In Memoriam of Michael Chaney (Idaho National </a:t>
            </a:r>
            <a:r>
              <a:rPr lang="en-US" sz="2000">
                <a:latin typeface="Arial" panose="020B0604020202020204" pitchFamily="34" charset="0"/>
                <a:cs typeface="Arial" panose="020B0604020202020204" pitchFamily="34" charset="0"/>
              </a:rPr>
              <a:t>Labs), who </a:t>
            </a:r>
            <a:r>
              <a:rPr lang="en-US" sz="2000" dirty="0">
                <a:latin typeface="Arial" panose="020B0604020202020204" pitchFamily="34" charset="0"/>
                <a:cs typeface="Arial" panose="020B0604020202020204" pitchFamily="34" charset="0"/>
              </a:rPr>
              <a:t>contributed to </a:t>
            </a:r>
            <a:r>
              <a:rPr lang="en-US" sz="2000" u="sng" dirty="0">
                <a:latin typeface="Arial" panose="020B0604020202020204" pitchFamily="34" charset="0"/>
                <a:cs typeface="Arial" panose="020B0604020202020204" pitchFamily="34" charset="0"/>
              </a:rPr>
              <a:t>Zero Trust Outcomes Using ISA/IEC 62443  Standards </a:t>
            </a:r>
            <a:r>
              <a:rPr lang="en-US" sz="2000" dirty="0">
                <a:latin typeface="Arial" panose="020B0604020202020204" pitchFamily="34" charset="0"/>
                <a:cs typeface="Arial" panose="020B0604020202020204" pitchFamily="34" charset="0"/>
              </a:rPr>
              <a:t>whitepaper.</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ISAGCA and authors were saddened to hear that co-author Michael Chaney passed away in early 2024. We want to acknowledge his efforts as a ISAGCA member and founding member of the ICS4ICS team. We encourage leaders to continue to learn from his strategic support and impacts on our industry.</a:t>
            </a:r>
            <a:endParaRPr lang="en-US" altLang="en-US"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AE07BD9-E5B7-7E53-25C4-221C093852B9}"/>
              </a:ext>
            </a:extLst>
          </p:cNvPr>
          <p:cNvSpPr/>
          <p:nvPr/>
        </p:nvSpPr>
        <p:spPr>
          <a:xfrm>
            <a:off x="6764348" y="6144282"/>
            <a:ext cx="5270554" cy="66234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359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2EB92D9-DDA6-352E-C260-2CDA7BB4F529}"/>
              </a:ext>
            </a:extLst>
          </p:cNvPr>
          <p:cNvSpPr>
            <a:spLocks noGrp="1" noChangeArrowheads="1"/>
          </p:cNvSpPr>
          <p:nvPr>
            <p:ph type="title"/>
          </p:nvPr>
        </p:nvSpPr>
        <p:spPr>
          <a:xfrm>
            <a:off x="2627313" y="2103438"/>
            <a:ext cx="11837987" cy="1325562"/>
          </a:xfrm>
        </p:spPr>
        <p:txBody>
          <a:bodyPr/>
          <a:lstStyle/>
          <a:p>
            <a:r>
              <a:rPr lang="en-US" altLang="en-US"/>
              <a:t>Questions/Answers</a:t>
            </a:r>
          </a:p>
        </p:txBody>
      </p:sp>
      <p:sp>
        <p:nvSpPr>
          <p:cNvPr id="3" name="Rectangle 2">
            <a:extLst>
              <a:ext uri="{FF2B5EF4-FFF2-40B4-BE49-F238E27FC236}">
                <a16:creationId xmlns:a16="http://schemas.microsoft.com/office/drawing/2014/main" id="{4EFE6410-6C30-346F-FF9A-075C7E65CAE4}"/>
              </a:ext>
            </a:extLst>
          </p:cNvPr>
          <p:cNvSpPr/>
          <p:nvPr/>
        </p:nvSpPr>
        <p:spPr>
          <a:xfrm>
            <a:off x="6764348" y="6144282"/>
            <a:ext cx="5270554" cy="66234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574322-008A-1C04-E983-3D39741E0F4F}"/>
              </a:ext>
            </a:extLst>
          </p:cNvPr>
          <p:cNvSpPr/>
          <p:nvPr/>
        </p:nvSpPr>
        <p:spPr>
          <a:xfrm>
            <a:off x="314325" y="4803775"/>
            <a:ext cx="5387975" cy="863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lnSpc>
                <a:spcPct val="150000"/>
              </a:lnSpc>
              <a:spcBef>
                <a:spcPts val="0"/>
              </a:spcBef>
              <a:spcAft>
                <a:spcPts val="0"/>
              </a:spcAft>
              <a:defRPr/>
            </a:pPr>
            <a:r>
              <a:rPr lang="en-US" sz="2400">
                <a:solidFill>
                  <a:schemeClr val="tx1"/>
                </a:solidFill>
                <a:latin typeface="Montserrat SemiBold" panose="00000700000000000000" pitchFamily="50" charset="0"/>
                <a:ea typeface="Open Sans" panose="020B0606030504020204" pitchFamily="34" charset="0"/>
                <a:cs typeface="Open Sans" panose="020B0606030504020204" pitchFamily="34" charset="0"/>
              </a:rPr>
              <a:t>Learn more  </a:t>
            </a:r>
            <a:r>
              <a:rPr lang="en-US" sz="2400">
                <a:solidFill>
                  <a:srgbClr val="95C93D"/>
                </a:solidFill>
                <a:latin typeface="Montserrat SemiBold" panose="00000700000000000000" pitchFamily="50" charset="0"/>
                <a:ea typeface="Open Sans" panose="020B0606030504020204" pitchFamily="34" charset="0"/>
                <a:cs typeface="Open Sans" panose="020B0606030504020204" pitchFamily="34" charset="0"/>
              </a:rPr>
              <a:t>|</a:t>
            </a:r>
            <a:r>
              <a:rPr lang="en-US" sz="2400">
                <a:solidFill>
                  <a:schemeClr val="bg1"/>
                </a:solidFill>
                <a:latin typeface="Montserrat SemiBold" panose="00000700000000000000" pitchFamily="50" charset="0"/>
                <a:ea typeface="Open Sans" panose="020B0606030504020204" pitchFamily="34" charset="0"/>
                <a:cs typeface="Open Sans" panose="020B0606030504020204" pitchFamily="34" charset="0"/>
              </a:rPr>
              <a:t>  </a:t>
            </a:r>
            <a:r>
              <a:rPr lang="en-US" sz="2400">
                <a:solidFill>
                  <a:schemeClr val="tx1"/>
                </a:solidFill>
                <a:latin typeface="Montserrat SemiBold" panose="00000700000000000000" pitchFamily="50" charset="0"/>
                <a:ea typeface="Open Sans" panose="020B0606030504020204" pitchFamily="34" charset="0"/>
                <a:cs typeface="Open Sans" panose="020B0606030504020204" pitchFamily="34" charset="0"/>
              </a:rPr>
              <a:t>www.isagca.org</a:t>
            </a:r>
          </a:p>
        </p:txBody>
      </p:sp>
      <p:sp>
        <p:nvSpPr>
          <p:cNvPr id="13315" name="Title 1">
            <a:extLst>
              <a:ext uri="{FF2B5EF4-FFF2-40B4-BE49-F238E27FC236}">
                <a16:creationId xmlns:a16="http://schemas.microsoft.com/office/drawing/2014/main" id="{D207F243-DFCB-E295-31DB-7E1212A94F5E}"/>
              </a:ext>
            </a:extLst>
          </p:cNvPr>
          <p:cNvSpPr>
            <a:spLocks noGrp="1" noChangeArrowheads="1"/>
          </p:cNvSpPr>
          <p:nvPr>
            <p:ph type="title"/>
          </p:nvPr>
        </p:nvSpPr>
        <p:spPr>
          <a:xfrm>
            <a:off x="314325" y="812800"/>
            <a:ext cx="10237788" cy="1241425"/>
          </a:xfrm>
        </p:spPr>
        <p:txBody>
          <a:bodyPr/>
          <a:lstStyle/>
          <a:p>
            <a:pPr eaLnBrk="1" hangingPunct="1">
              <a:lnSpc>
                <a:spcPct val="100000"/>
              </a:lnSpc>
            </a:pPr>
            <a:r>
              <a:rPr lang="en-US" altLang="en-US">
                <a:solidFill>
                  <a:srgbClr val="003E6B"/>
                </a:solidFill>
              </a:rPr>
              <a:t>Be Part of the Movement to </a:t>
            </a:r>
            <a:r>
              <a:rPr lang="en-US" altLang="en-US">
                <a:solidFill>
                  <a:srgbClr val="95C93D"/>
                </a:solidFill>
              </a:rPr>
              <a:t>Prioritize OT Cybersecurity</a:t>
            </a:r>
          </a:p>
        </p:txBody>
      </p:sp>
      <p:sp>
        <p:nvSpPr>
          <p:cNvPr id="3" name="Content Placeholder 2">
            <a:extLst>
              <a:ext uri="{FF2B5EF4-FFF2-40B4-BE49-F238E27FC236}">
                <a16:creationId xmlns:a16="http://schemas.microsoft.com/office/drawing/2014/main" id="{64AA0B14-36C9-69E7-1CC3-E5C5131834C0}"/>
              </a:ext>
            </a:extLst>
          </p:cNvPr>
          <p:cNvSpPr>
            <a:spLocks noGrp="1"/>
          </p:cNvSpPr>
          <p:nvPr>
            <p:ph idx="1"/>
          </p:nvPr>
        </p:nvSpPr>
        <p:spPr>
          <a:xfrm>
            <a:off x="314325" y="2825750"/>
            <a:ext cx="11006138" cy="1870075"/>
          </a:xfrm>
        </p:spPr>
        <p:txBody>
          <a:bodyPr rtlCol="0">
            <a:noAutofit/>
          </a:bodyPr>
          <a:lstStyle/>
          <a:p>
            <a:pPr marL="0" indent="0" eaLnBrk="1" fontAlgn="auto" hangingPunct="1">
              <a:lnSpc>
                <a:spcPct val="150000"/>
              </a:lnSpc>
              <a:spcAft>
                <a:spcPts val="0"/>
              </a:spcAft>
              <a:buFont typeface="Arial" panose="020B0604020202020204" pitchFamily="34" charset="0"/>
              <a:buNone/>
              <a:defRPr/>
            </a:pPr>
            <a:r>
              <a:rPr lang="en-US" sz="2249" b="1">
                <a:solidFill>
                  <a:srgbClr val="003E6B"/>
                </a:solidFill>
                <a:latin typeface="Montserrat SemiBold" panose="00000700000000000000" pitchFamily="50" charset="0"/>
                <a:ea typeface="Open Sans" panose="020B0606030504020204" pitchFamily="34" charset="0"/>
                <a:cs typeface="Open Sans" panose="020B0606030504020204" pitchFamily="34" charset="0"/>
              </a:rPr>
              <a:t>Change the Culture</a:t>
            </a:r>
          </a:p>
          <a:p>
            <a:pPr marL="0" indent="0" eaLnBrk="1" fontAlgn="auto" hangingPunct="1">
              <a:lnSpc>
                <a:spcPct val="150000"/>
              </a:lnSpc>
              <a:spcAft>
                <a:spcPts val="0"/>
              </a:spcAft>
              <a:buFont typeface="Arial" panose="020B0604020202020204" pitchFamily="34" charset="0"/>
              <a:buNone/>
              <a:defRPr/>
            </a:pPr>
            <a:r>
              <a:rPr lang="en-US" sz="2249">
                <a:solidFill>
                  <a:srgbClr val="003E6B"/>
                </a:solidFill>
                <a:latin typeface="Aptos" panose="020B0004020202020204" pitchFamily="34" charset="0"/>
                <a:ea typeface="Open Sans" panose="020B0606030504020204" pitchFamily="34" charset="0"/>
                <a:cs typeface="Open Sans" panose="020B0606030504020204" pitchFamily="34" charset="0"/>
              </a:rPr>
              <a:t>Recognize cybersecurity as a fundamental workplace tenet </a:t>
            </a:r>
            <a:br>
              <a:rPr lang="en-US" sz="2249">
                <a:solidFill>
                  <a:srgbClr val="003E6B"/>
                </a:solidFill>
                <a:latin typeface="Aptos" panose="020B0004020202020204" pitchFamily="34" charset="0"/>
                <a:ea typeface="Open Sans" panose="020B0606030504020204" pitchFamily="34" charset="0"/>
                <a:cs typeface="Open Sans" panose="020B0606030504020204" pitchFamily="34" charset="0"/>
              </a:rPr>
            </a:br>
            <a:r>
              <a:rPr lang="en-US" sz="2249">
                <a:solidFill>
                  <a:srgbClr val="003E6B"/>
                </a:solidFill>
                <a:latin typeface="Aptos" panose="020B0004020202020204" pitchFamily="34" charset="0"/>
                <a:ea typeface="Open Sans" panose="020B0606030504020204" pitchFamily="34" charset="0"/>
                <a:cs typeface="Open Sans" panose="020B0606030504020204" pitchFamily="34" charset="0"/>
              </a:rPr>
              <a:t>alongside functionality, efficiency, and safety</a:t>
            </a:r>
            <a:endParaRPr lang="en-US" sz="4685">
              <a:solidFill>
                <a:srgbClr val="003E6B"/>
              </a:solidFill>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011F94F-0F3D-74F8-3139-81C4B03443B5}"/>
              </a:ext>
            </a:extLst>
          </p:cNvPr>
          <p:cNvSpPr/>
          <p:nvPr/>
        </p:nvSpPr>
        <p:spPr>
          <a:xfrm>
            <a:off x="6764348" y="6144282"/>
            <a:ext cx="5270554" cy="66234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a:extLst>
              <a:ext uri="{FF2B5EF4-FFF2-40B4-BE49-F238E27FC236}">
                <a16:creationId xmlns:a16="http://schemas.microsoft.com/office/drawing/2014/main" id="{3B2AED52-D332-E2C8-3B13-E5B0CB053310}"/>
              </a:ext>
            </a:extLst>
          </p:cNvPr>
          <p:cNvSpPr txBox="1">
            <a:spLocks noChangeArrowheads="1"/>
          </p:cNvSpPr>
          <p:nvPr/>
        </p:nvSpPr>
        <p:spPr bwMode="auto">
          <a:xfrm>
            <a:off x="2520950" y="19050"/>
            <a:ext cx="110029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Open Sans" panose="020B0606030504020204" pitchFamily="34" charset="0"/>
              </a:defRPr>
            </a:lvl1pPr>
            <a:lvl2pPr marL="800100" indent="-34290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eaLnBrk="0" fontAlgn="base" hangingPunct="0">
              <a:spcBef>
                <a:spcPct val="0"/>
              </a:spcBef>
              <a:spcAft>
                <a:spcPct val="0"/>
              </a:spcAft>
              <a:defRPr>
                <a:solidFill>
                  <a:schemeClr val="tx1"/>
                </a:solidFill>
                <a:latin typeface="Open Sans" panose="020B0606030504020204" pitchFamily="34" charset="0"/>
              </a:defRPr>
            </a:lvl6pPr>
            <a:lvl7pPr marL="2971800" indent="-228600" eaLnBrk="0" fontAlgn="base" hangingPunct="0">
              <a:spcBef>
                <a:spcPct val="0"/>
              </a:spcBef>
              <a:spcAft>
                <a:spcPct val="0"/>
              </a:spcAft>
              <a:defRPr>
                <a:solidFill>
                  <a:schemeClr val="tx1"/>
                </a:solidFill>
                <a:latin typeface="Open Sans" panose="020B0606030504020204" pitchFamily="34" charset="0"/>
              </a:defRPr>
            </a:lvl7pPr>
            <a:lvl8pPr marL="3429000" indent="-228600" eaLnBrk="0" fontAlgn="base" hangingPunct="0">
              <a:spcBef>
                <a:spcPct val="0"/>
              </a:spcBef>
              <a:spcAft>
                <a:spcPct val="0"/>
              </a:spcAft>
              <a:defRPr>
                <a:solidFill>
                  <a:schemeClr val="tx1"/>
                </a:solidFill>
                <a:latin typeface="Open Sans" panose="020B0606030504020204" pitchFamily="34" charset="0"/>
              </a:defRPr>
            </a:lvl8pPr>
            <a:lvl9pPr marL="3886200" indent="-228600" eaLnBrk="0" fontAlgn="base" hangingPunct="0">
              <a:spcBef>
                <a:spcPct val="0"/>
              </a:spcBef>
              <a:spcAft>
                <a:spcPct val="0"/>
              </a:spcAft>
              <a:defRPr>
                <a:solidFill>
                  <a:schemeClr val="tx1"/>
                </a:solidFill>
                <a:latin typeface="Open Sans" panose="020B0606030504020204" pitchFamily="34" charset="0"/>
              </a:defRPr>
            </a:lvl9pPr>
          </a:lstStyle>
          <a:p>
            <a:pPr lvl="1" eaLnBrk="1" hangingPunct="1">
              <a:buFont typeface="Symbol" panose="05050102010706020507" pitchFamily="18" charset="2"/>
              <a:buChar char=""/>
            </a:pPr>
            <a:endParaRPr lang="en-US" altLang="en-US">
              <a:latin typeface="Calibri" panose="020F0502020204030204" pitchFamily="34" charset="0"/>
              <a:ea typeface="Calibri" panose="020F0502020204030204" pitchFamily="34" charset="0"/>
              <a:cs typeface="Times New Roman" panose="02020603050405020304" pitchFamily="18" charset="0"/>
            </a:endParaRPr>
          </a:p>
          <a:p>
            <a:pPr lvl="1" eaLnBrk="1" hangingPunct="1">
              <a:spcAft>
                <a:spcPts val="600"/>
              </a:spcAft>
              <a:buFont typeface="Symbol" panose="05050102010706020507" pitchFamily="18" charset="2"/>
              <a:buChar char=""/>
            </a:pPr>
            <a:endParaRPr lang="en-US" altLang="en-US" sz="2300" b="1">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1" eaLnBrk="1" hangingPunct="1">
              <a:spcAft>
                <a:spcPts val="600"/>
              </a:spcAft>
              <a:buFont typeface="Symbol" panose="05050102010706020507" pitchFamily="18" charset="2"/>
              <a:buChar char=""/>
            </a:pPr>
            <a:endParaRPr lang="en-US" altLang="en-US" sz="23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1" eaLnBrk="1" hangingPunct="1">
              <a:spcAft>
                <a:spcPts val="600"/>
              </a:spcAft>
              <a:buFont typeface="Symbol" panose="05050102010706020507" pitchFamily="18" charset="2"/>
              <a:buChar char=""/>
            </a:pPr>
            <a:endParaRPr lang="en-US" altLang="en-US" sz="2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363" name="Title 1">
            <a:extLst>
              <a:ext uri="{FF2B5EF4-FFF2-40B4-BE49-F238E27FC236}">
                <a16:creationId xmlns:a16="http://schemas.microsoft.com/office/drawing/2014/main" id="{6629E69B-1D84-4129-4F8B-5060FB63F00B}"/>
              </a:ext>
            </a:extLst>
          </p:cNvPr>
          <p:cNvSpPr txBox="1">
            <a:spLocks noChangeArrowheads="1"/>
          </p:cNvSpPr>
          <p:nvPr/>
        </p:nvSpPr>
        <p:spPr bwMode="auto">
          <a:xfrm>
            <a:off x="385763" y="365125"/>
            <a:ext cx="109204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eaLnBrk="0" fontAlgn="base" hangingPunct="0">
              <a:spcBef>
                <a:spcPct val="0"/>
              </a:spcBef>
              <a:spcAft>
                <a:spcPct val="0"/>
              </a:spcAft>
              <a:defRPr>
                <a:solidFill>
                  <a:schemeClr val="tx1"/>
                </a:solidFill>
                <a:latin typeface="Open Sans" panose="020B0606030504020204" pitchFamily="34" charset="0"/>
              </a:defRPr>
            </a:lvl6pPr>
            <a:lvl7pPr marL="2971800" indent="-228600" eaLnBrk="0" fontAlgn="base" hangingPunct="0">
              <a:spcBef>
                <a:spcPct val="0"/>
              </a:spcBef>
              <a:spcAft>
                <a:spcPct val="0"/>
              </a:spcAft>
              <a:defRPr>
                <a:solidFill>
                  <a:schemeClr val="tx1"/>
                </a:solidFill>
                <a:latin typeface="Open Sans" panose="020B0606030504020204" pitchFamily="34" charset="0"/>
              </a:defRPr>
            </a:lvl7pPr>
            <a:lvl8pPr marL="3429000" indent="-228600" eaLnBrk="0" fontAlgn="base" hangingPunct="0">
              <a:spcBef>
                <a:spcPct val="0"/>
              </a:spcBef>
              <a:spcAft>
                <a:spcPct val="0"/>
              </a:spcAft>
              <a:defRPr>
                <a:solidFill>
                  <a:schemeClr val="tx1"/>
                </a:solidFill>
                <a:latin typeface="Open Sans" panose="020B0606030504020204" pitchFamily="34" charset="0"/>
              </a:defRPr>
            </a:lvl8pPr>
            <a:lvl9pPr marL="3886200" indent="-228600" eaLnBrk="0" fontAlgn="base" hangingPunct="0">
              <a:spcBef>
                <a:spcPct val="0"/>
              </a:spcBef>
              <a:spcAft>
                <a:spcPct val="0"/>
              </a:spcAft>
              <a:defRPr>
                <a:solidFill>
                  <a:schemeClr val="tx1"/>
                </a:solidFill>
                <a:latin typeface="Open Sans" panose="020B0606030504020204" pitchFamily="34" charset="0"/>
              </a:defRPr>
            </a:lvl9pPr>
          </a:lstStyle>
          <a:p>
            <a:pPr eaLnBrk="1" hangingPunct="1">
              <a:lnSpc>
                <a:spcPct val="90000"/>
              </a:lnSpc>
            </a:pPr>
            <a:r>
              <a:rPr lang="en-US" altLang="en-US" sz="3600">
                <a:solidFill>
                  <a:srgbClr val="003E6B"/>
                </a:solidFill>
                <a:latin typeface="Montserrat SemiBold" panose="00000700000000000000" pitchFamily="2" charset="0"/>
              </a:rPr>
              <a:t>ISA Cybersecurity Resources</a:t>
            </a:r>
          </a:p>
        </p:txBody>
      </p:sp>
      <p:sp>
        <p:nvSpPr>
          <p:cNvPr id="15364" name="Title 1">
            <a:extLst>
              <a:ext uri="{FF2B5EF4-FFF2-40B4-BE49-F238E27FC236}">
                <a16:creationId xmlns:a16="http://schemas.microsoft.com/office/drawing/2014/main" id="{96D40E7C-DF40-0DA3-3342-6F64B849A592}"/>
              </a:ext>
            </a:extLst>
          </p:cNvPr>
          <p:cNvSpPr txBox="1">
            <a:spLocks noChangeArrowheads="1"/>
          </p:cNvSpPr>
          <p:nvPr/>
        </p:nvSpPr>
        <p:spPr bwMode="auto">
          <a:xfrm>
            <a:off x="385763" y="1076325"/>
            <a:ext cx="59721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eaLnBrk="0" fontAlgn="base" hangingPunct="0">
              <a:spcBef>
                <a:spcPct val="0"/>
              </a:spcBef>
              <a:spcAft>
                <a:spcPct val="0"/>
              </a:spcAft>
              <a:defRPr>
                <a:solidFill>
                  <a:schemeClr val="tx1"/>
                </a:solidFill>
                <a:latin typeface="Open Sans" panose="020B0606030504020204" pitchFamily="34" charset="0"/>
              </a:defRPr>
            </a:lvl6pPr>
            <a:lvl7pPr marL="2971800" indent="-228600" eaLnBrk="0" fontAlgn="base" hangingPunct="0">
              <a:spcBef>
                <a:spcPct val="0"/>
              </a:spcBef>
              <a:spcAft>
                <a:spcPct val="0"/>
              </a:spcAft>
              <a:defRPr>
                <a:solidFill>
                  <a:schemeClr val="tx1"/>
                </a:solidFill>
                <a:latin typeface="Open Sans" panose="020B0606030504020204" pitchFamily="34" charset="0"/>
              </a:defRPr>
            </a:lvl7pPr>
            <a:lvl8pPr marL="3429000" indent="-228600" eaLnBrk="0" fontAlgn="base" hangingPunct="0">
              <a:spcBef>
                <a:spcPct val="0"/>
              </a:spcBef>
              <a:spcAft>
                <a:spcPct val="0"/>
              </a:spcAft>
              <a:defRPr>
                <a:solidFill>
                  <a:schemeClr val="tx1"/>
                </a:solidFill>
                <a:latin typeface="Open Sans" panose="020B0606030504020204" pitchFamily="34" charset="0"/>
              </a:defRPr>
            </a:lvl8pPr>
            <a:lvl9pPr marL="3886200" indent="-228600" eaLnBrk="0" fontAlgn="base" hangingPunct="0">
              <a:spcBef>
                <a:spcPct val="0"/>
              </a:spcBef>
              <a:spcAft>
                <a:spcPct val="0"/>
              </a:spcAft>
              <a:defRPr>
                <a:solidFill>
                  <a:schemeClr val="tx1"/>
                </a:solidFill>
                <a:latin typeface="Open Sans" panose="020B0606030504020204" pitchFamily="34" charset="0"/>
              </a:defRPr>
            </a:lvl9pPr>
          </a:lstStyle>
          <a:p>
            <a:pPr eaLnBrk="1" hangingPunct="1">
              <a:lnSpc>
                <a:spcPct val="120000"/>
              </a:lnSpc>
            </a:pPr>
            <a:r>
              <a:rPr lang="en-US" altLang="en-US" sz="2400">
                <a:solidFill>
                  <a:srgbClr val="003E6B"/>
                </a:solidFill>
                <a:latin typeface="Montserrat SemiBold" panose="00000700000000000000" pitchFamily="2" charset="0"/>
              </a:rPr>
              <a:t>Free guidance, training, and more:</a:t>
            </a:r>
            <a:endParaRPr lang="en-US" altLang="en-US" sz="2400">
              <a:latin typeface="Montserrat SemiBold" panose="00000700000000000000" pitchFamily="2" charset="0"/>
            </a:endParaRPr>
          </a:p>
        </p:txBody>
      </p:sp>
      <p:graphicFrame>
        <p:nvGraphicFramePr>
          <p:cNvPr id="7" name="Table 6">
            <a:extLst>
              <a:ext uri="{FF2B5EF4-FFF2-40B4-BE49-F238E27FC236}">
                <a16:creationId xmlns:a16="http://schemas.microsoft.com/office/drawing/2014/main" id="{C1B42371-692F-1BF3-C1F4-EECDC94FF8AE}"/>
              </a:ext>
            </a:extLst>
          </p:cNvPr>
          <p:cNvGraphicFramePr>
            <a:graphicFrameLocks noGrp="1"/>
          </p:cNvGraphicFramePr>
          <p:nvPr/>
        </p:nvGraphicFramePr>
        <p:xfrm>
          <a:off x="385763" y="1811338"/>
          <a:ext cx="10706100" cy="2381250"/>
        </p:xfrm>
        <a:graphic>
          <a:graphicData uri="http://schemas.openxmlformats.org/drawingml/2006/table">
            <a:tbl>
              <a:tblPr firstRow="1" bandRow="1">
                <a:tableStyleId>{5C22544A-7EE6-4342-B048-85BDC9FD1C3A}</a:tableStyleId>
              </a:tblPr>
              <a:tblGrid>
                <a:gridCol w="4079743">
                  <a:extLst>
                    <a:ext uri="{9D8B030D-6E8A-4147-A177-3AD203B41FA5}">
                      <a16:colId xmlns:a16="http://schemas.microsoft.com/office/drawing/2014/main" val="20000"/>
                    </a:ext>
                  </a:extLst>
                </a:gridCol>
                <a:gridCol w="2891540">
                  <a:extLst>
                    <a:ext uri="{9D8B030D-6E8A-4147-A177-3AD203B41FA5}">
                      <a16:colId xmlns:a16="http://schemas.microsoft.com/office/drawing/2014/main" val="20001"/>
                    </a:ext>
                  </a:extLst>
                </a:gridCol>
                <a:gridCol w="3734817">
                  <a:extLst>
                    <a:ext uri="{9D8B030D-6E8A-4147-A177-3AD203B41FA5}">
                      <a16:colId xmlns:a16="http://schemas.microsoft.com/office/drawing/2014/main" val="20002"/>
                    </a:ext>
                  </a:extLst>
                </a:gridCol>
              </a:tblGrid>
              <a:tr h="2381250">
                <a:tc>
                  <a:txBody>
                    <a:bodyPr/>
                    <a:lstStyle/>
                    <a:p>
                      <a:r>
                        <a:rPr lang="en-US" sz="2000" b="1">
                          <a:solidFill>
                            <a:schemeClr val="tx2"/>
                          </a:solidFill>
                          <a:latin typeface="Aptos" panose="020B0004020202020204" pitchFamily="34" charset="0"/>
                        </a:rPr>
                        <a:t>ISA Global Cybersecurity Alliance - </a:t>
                      </a:r>
                      <a:r>
                        <a:rPr lang="en-US" sz="2000">
                          <a:solidFill>
                            <a:schemeClr val="tx2"/>
                          </a:solidFill>
                          <a:latin typeface="Aptos" panose="020B0004020202020204" pitchFamily="34" charset="0"/>
                          <a:hlinkClick r:id="rId3"/>
                        </a:rPr>
                        <a:t>www.isagca.org</a:t>
                      </a:r>
                      <a:br>
                        <a:rPr lang="en-US" sz="2000">
                          <a:solidFill>
                            <a:schemeClr val="tx2"/>
                          </a:solidFill>
                          <a:latin typeface="Aptos" panose="020B0004020202020204" pitchFamily="34" charset="0"/>
                        </a:rPr>
                      </a:br>
                      <a:endParaRPr lang="en-US" sz="2000">
                        <a:solidFill>
                          <a:schemeClr val="tx2"/>
                        </a:solidFill>
                        <a:latin typeface="Aptos" panose="020B0004020202020204" pitchFamily="34" charset="0"/>
                      </a:endParaRPr>
                    </a:p>
                    <a:p>
                      <a:r>
                        <a:rPr lang="en-US" sz="2000" b="0">
                          <a:solidFill>
                            <a:schemeClr val="tx2"/>
                          </a:solidFill>
                          <a:latin typeface="Aptos" panose="020B0004020202020204" pitchFamily="34" charset="0"/>
                        </a:rPr>
                        <a:t>A collaborative forum  to advance </a:t>
                      </a:r>
                      <a:br>
                        <a:rPr lang="en-US" sz="2000" b="0">
                          <a:solidFill>
                            <a:schemeClr val="tx2"/>
                          </a:solidFill>
                          <a:latin typeface="Aptos" panose="020B0004020202020204" pitchFamily="34" charset="0"/>
                        </a:rPr>
                      </a:br>
                      <a:r>
                        <a:rPr lang="en-US" sz="2000" b="0">
                          <a:solidFill>
                            <a:schemeClr val="tx2"/>
                          </a:solidFill>
                          <a:latin typeface="Aptos" panose="020B0004020202020204" pitchFamily="34" charset="0"/>
                        </a:rPr>
                        <a:t>OT cybersecurity and understanding of ISA/IEC 62443</a:t>
                      </a:r>
                    </a:p>
                  </a:txBody>
                  <a:tcPr marL="91437" marR="91437" marT="45731" marB="45731">
                    <a:lnL w="12700" cmpd="sng">
                      <a:noFill/>
                    </a:lnL>
                    <a:lnR w="12700" cap="flat" cmpd="sng" algn="ctr">
                      <a:solidFill>
                        <a:schemeClr val="accent3"/>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169863" indent="0"/>
                      <a:r>
                        <a:rPr lang="en-US" sz="2000">
                          <a:solidFill>
                            <a:schemeClr val="tx2"/>
                          </a:solidFill>
                          <a:latin typeface="Aptos" panose="020B0004020202020204" pitchFamily="34" charset="0"/>
                        </a:rPr>
                        <a:t>ISASecure</a:t>
                      </a:r>
                    </a:p>
                    <a:p>
                      <a:pPr marL="169863" indent="0"/>
                      <a:r>
                        <a:rPr lang="en-US" sz="2000">
                          <a:solidFill>
                            <a:schemeClr val="tx2"/>
                          </a:solidFill>
                          <a:latin typeface="Aptos" panose="020B0004020202020204" pitchFamily="34" charset="0"/>
                          <a:hlinkClick r:id="rId4"/>
                        </a:rPr>
                        <a:t>www.isasecure.org</a:t>
                      </a:r>
                      <a:br>
                        <a:rPr lang="en-US" sz="2000">
                          <a:solidFill>
                            <a:schemeClr val="tx2"/>
                          </a:solidFill>
                          <a:latin typeface="Aptos" panose="020B0004020202020204" pitchFamily="34" charset="0"/>
                        </a:rPr>
                      </a:br>
                      <a:endParaRPr lang="en-US" sz="2000">
                        <a:solidFill>
                          <a:schemeClr val="tx2"/>
                        </a:solidFill>
                        <a:latin typeface="Aptos" panose="020B0004020202020204" pitchFamily="34" charset="0"/>
                      </a:endParaRPr>
                    </a:p>
                    <a:p>
                      <a:pPr marL="169863" indent="0"/>
                      <a:r>
                        <a:rPr lang="en-US" sz="2000" b="0">
                          <a:solidFill>
                            <a:schemeClr val="tx2"/>
                          </a:solidFill>
                          <a:latin typeface="Aptos" panose="020B0004020202020204" pitchFamily="34" charset="0"/>
                        </a:rPr>
                        <a:t>The world’s leading conformance certification program for ISA/IEC 62443</a:t>
                      </a:r>
                    </a:p>
                  </a:txBody>
                  <a:tcPr marL="91437" marR="91437" marT="45731" marB="45731">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112713" indent="0"/>
                      <a:r>
                        <a:rPr lang="en-US" sz="2000">
                          <a:solidFill>
                            <a:schemeClr val="tx2"/>
                          </a:solidFill>
                          <a:latin typeface="Aptos" panose="020B0004020202020204" pitchFamily="34" charset="0"/>
                        </a:rPr>
                        <a:t>ICS4ICS</a:t>
                      </a:r>
                    </a:p>
                    <a:p>
                      <a:pPr marL="112713" indent="0"/>
                      <a:r>
                        <a:rPr lang="en-US" sz="2000">
                          <a:solidFill>
                            <a:schemeClr val="tx2"/>
                          </a:solidFill>
                          <a:latin typeface="Aptos" panose="020B0004020202020204" pitchFamily="34" charset="0"/>
                          <a:hlinkClick r:id="rId5"/>
                        </a:rPr>
                        <a:t>www.ics4ics.org</a:t>
                      </a:r>
                      <a:br>
                        <a:rPr lang="en-US" sz="2000">
                          <a:solidFill>
                            <a:schemeClr val="tx2"/>
                          </a:solidFill>
                          <a:latin typeface="Aptos" panose="020B0004020202020204" pitchFamily="34" charset="0"/>
                        </a:rPr>
                      </a:br>
                      <a:endParaRPr lang="en-US" sz="2000">
                        <a:solidFill>
                          <a:schemeClr val="tx2"/>
                        </a:solidFill>
                        <a:latin typeface="Aptos" panose="020B0004020202020204" pitchFamily="34" charset="0"/>
                      </a:endParaRPr>
                    </a:p>
                    <a:p>
                      <a:pPr marL="112713" indent="0"/>
                      <a:r>
                        <a:rPr lang="en-US" sz="2000" b="0">
                          <a:solidFill>
                            <a:schemeClr val="tx2"/>
                          </a:solidFill>
                          <a:latin typeface="Aptos" panose="020B0004020202020204" pitchFamily="34" charset="0"/>
                        </a:rPr>
                        <a:t>Improve how cybersecurity incidents are managed with training, processes, and exercises</a:t>
                      </a:r>
                    </a:p>
                  </a:txBody>
                  <a:tcPr marL="91437" marR="91437" marT="45731" marB="45731">
                    <a:lnL w="12700" cap="flat" cmpd="sng" algn="ctr">
                      <a:solidFill>
                        <a:schemeClr val="accent3"/>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Title 1">
            <a:extLst>
              <a:ext uri="{FF2B5EF4-FFF2-40B4-BE49-F238E27FC236}">
                <a16:creationId xmlns:a16="http://schemas.microsoft.com/office/drawing/2014/main" id="{EA9272CC-8F5F-0CE8-4C3F-8AE2173E62C0}"/>
              </a:ext>
            </a:extLst>
          </p:cNvPr>
          <p:cNvSpPr txBox="1">
            <a:spLocks/>
          </p:cNvSpPr>
          <p:nvPr/>
        </p:nvSpPr>
        <p:spPr>
          <a:xfrm>
            <a:off x="385763" y="4000500"/>
            <a:ext cx="10215562" cy="1325563"/>
          </a:xfrm>
          <a:prstGeom prst="rect">
            <a:avLst/>
          </a:prstGeom>
        </p:spPr>
        <p:txBody>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fontAlgn="auto">
              <a:lnSpc>
                <a:spcPct val="200000"/>
              </a:lnSpc>
              <a:spcAft>
                <a:spcPts val="0"/>
              </a:spcAft>
              <a:defRPr/>
            </a:pPr>
            <a:r>
              <a:rPr lang="en-US" sz="2400">
                <a:solidFill>
                  <a:srgbClr val="003E6B"/>
                </a:solidFill>
              </a:rPr>
              <a:t>Get involved:</a:t>
            </a:r>
          </a:p>
          <a:p>
            <a:pPr marL="285750" indent="-285750" fontAlgn="auto">
              <a:lnSpc>
                <a:spcPct val="120000"/>
              </a:lnSpc>
              <a:spcAft>
                <a:spcPts val="0"/>
              </a:spcAft>
              <a:buFont typeface="Arial" panose="020B0604020202020204" pitchFamily="34" charset="0"/>
              <a:buChar char="•"/>
              <a:defRPr/>
            </a:pPr>
            <a:r>
              <a:rPr lang="en-US" sz="1800">
                <a:solidFill>
                  <a:srgbClr val="003E6B"/>
                </a:solidFill>
                <a:latin typeface="Aptos" panose="020B0004020202020204" pitchFamily="34" charset="0"/>
              </a:rPr>
              <a:t>ISA/IEC 62443 </a:t>
            </a:r>
            <a:r>
              <a:rPr lang="en-US" sz="1800">
                <a:solidFill>
                  <a:srgbClr val="003E6B"/>
                </a:solidFill>
                <a:latin typeface="Aptos" panose="020B0004020202020204" pitchFamily="34" charset="0"/>
                <a:hlinkClick r:id="rId6"/>
              </a:rPr>
              <a:t>standards</a:t>
            </a:r>
            <a:r>
              <a:rPr lang="en-US" sz="1800">
                <a:solidFill>
                  <a:srgbClr val="003E6B"/>
                </a:solidFill>
                <a:latin typeface="Aptos" panose="020B0004020202020204" pitchFamily="34" charset="0"/>
              </a:rPr>
              <a:t> available from ISA (free access with ISA professional </a:t>
            </a:r>
            <a:r>
              <a:rPr lang="en-US" sz="1800">
                <a:solidFill>
                  <a:srgbClr val="003E6B"/>
                </a:solidFill>
                <a:latin typeface="Aptos" panose="020B0004020202020204" pitchFamily="34" charset="0"/>
                <a:hlinkClick r:id="rId7"/>
              </a:rPr>
              <a:t>membership</a:t>
            </a:r>
            <a:r>
              <a:rPr lang="en-US" sz="1800">
                <a:solidFill>
                  <a:srgbClr val="003E6B"/>
                </a:solidFill>
                <a:latin typeface="Aptos" panose="020B0004020202020204" pitchFamily="34" charset="0"/>
              </a:rPr>
              <a:t>!)</a:t>
            </a:r>
          </a:p>
          <a:p>
            <a:pPr marL="285750" indent="-285750" fontAlgn="auto">
              <a:lnSpc>
                <a:spcPct val="120000"/>
              </a:lnSpc>
              <a:spcAft>
                <a:spcPts val="0"/>
              </a:spcAft>
              <a:buFont typeface="Arial" panose="020B0604020202020204" pitchFamily="34" charset="0"/>
              <a:buChar char="•"/>
              <a:defRPr/>
            </a:pPr>
            <a:r>
              <a:rPr lang="en-US" sz="1800">
                <a:solidFill>
                  <a:srgbClr val="003E6B"/>
                </a:solidFill>
                <a:latin typeface="Aptos" panose="020B0004020202020204" pitchFamily="34" charset="0"/>
              </a:rPr>
              <a:t>Cybersecurity </a:t>
            </a:r>
            <a:r>
              <a:rPr lang="en-US" sz="1800">
                <a:solidFill>
                  <a:srgbClr val="003E6B"/>
                </a:solidFill>
                <a:latin typeface="Aptos" panose="020B0004020202020204" pitchFamily="34" charset="0"/>
                <a:hlinkClick r:id="rId8"/>
              </a:rPr>
              <a:t>training</a:t>
            </a:r>
            <a:r>
              <a:rPr lang="en-US" sz="1800">
                <a:solidFill>
                  <a:srgbClr val="003E6B"/>
                </a:solidFill>
                <a:latin typeface="Aptos" panose="020B0004020202020204" pitchFamily="34" charset="0"/>
              </a:rPr>
              <a:t> and </a:t>
            </a:r>
            <a:r>
              <a:rPr lang="en-US" sz="1800">
                <a:solidFill>
                  <a:srgbClr val="003E6B"/>
                </a:solidFill>
                <a:latin typeface="Aptos" panose="020B0004020202020204" pitchFamily="34" charset="0"/>
                <a:hlinkClick r:id="rId9"/>
              </a:rPr>
              <a:t>certificate program</a:t>
            </a:r>
            <a:endParaRPr lang="en-US" sz="1800">
              <a:solidFill>
                <a:srgbClr val="003E6B"/>
              </a:solidFill>
              <a:latin typeface="Aptos" panose="020B0004020202020204" pitchFamily="34" charset="0"/>
            </a:endParaRPr>
          </a:p>
          <a:p>
            <a:pPr marL="285750" indent="-285750" fontAlgn="auto">
              <a:lnSpc>
                <a:spcPct val="120000"/>
              </a:lnSpc>
              <a:spcAft>
                <a:spcPts val="0"/>
              </a:spcAft>
              <a:buFont typeface="Arial" panose="020B0604020202020204" pitchFamily="34" charset="0"/>
              <a:buChar char="•"/>
              <a:defRPr/>
            </a:pPr>
            <a:r>
              <a:rPr lang="en-US" sz="1800">
                <a:solidFill>
                  <a:srgbClr val="003E6B"/>
                </a:solidFill>
                <a:latin typeface="Aptos" panose="020B0004020202020204" pitchFamily="34" charset="0"/>
              </a:rPr>
              <a:t>Help develop the standard – open to all at no charge – </a:t>
            </a:r>
            <a:r>
              <a:rPr lang="en-US" sz="1800">
                <a:solidFill>
                  <a:srgbClr val="003E6B"/>
                </a:solidFill>
                <a:latin typeface="Aptos" panose="020B0004020202020204" pitchFamily="34" charset="0"/>
                <a:hlinkClick r:id="rId10"/>
              </a:rPr>
              <a:t>www.isa.org/ISA99</a:t>
            </a:r>
            <a:r>
              <a:rPr lang="en-US" sz="1800">
                <a:solidFill>
                  <a:srgbClr val="003E6B"/>
                </a:solidFill>
                <a:latin typeface="Aptos" panose="020B0004020202020204" pitchFamily="34" charset="0"/>
              </a:rPr>
              <a:t> </a:t>
            </a:r>
            <a:endParaRPr lang="en-US" sz="1800">
              <a:latin typeface="Aptos" panose="020B0004020202020204" pitchFamily="34" charset="0"/>
            </a:endParaRPr>
          </a:p>
        </p:txBody>
      </p:sp>
      <p:sp>
        <p:nvSpPr>
          <p:cNvPr id="3" name="Rectangle 2">
            <a:extLst>
              <a:ext uri="{FF2B5EF4-FFF2-40B4-BE49-F238E27FC236}">
                <a16:creationId xmlns:a16="http://schemas.microsoft.com/office/drawing/2014/main" id="{B37BA362-C34E-1681-8404-1D9CCB5F671A}"/>
              </a:ext>
            </a:extLst>
          </p:cNvPr>
          <p:cNvSpPr/>
          <p:nvPr/>
        </p:nvSpPr>
        <p:spPr>
          <a:xfrm>
            <a:off x="6764348" y="6144282"/>
            <a:ext cx="5270554" cy="66234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a:extLst>
              <a:ext uri="{FF2B5EF4-FFF2-40B4-BE49-F238E27FC236}">
                <a16:creationId xmlns:a16="http://schemas.microsoft.com/office/drawing/2014/main" id="{59BCE378-5668-0B35-4401-0EE544AE8FAF}"/>
              </a:ext>
            </a:extLst>
          </p:cNvPr>
          <p:cNvSpPr>
            <a:spLocks noGrp="1" noChangeArrowheads="1"/>
          </p:cNvSpPr>
          <p:nvPr>
            <p:ph type="subTitle" idx="1"/>
          </p:nvPr>
        </p:nvSpPr>
        <p:spPr>
          <a:xfrm>
            <a:off x="5339" y="1028731"/>
            <a:ext cx="9247518" cy="4790847"/>
          </a:xfrm>
        </p:spPr>
        <p:txBody>
          <a:bodyPr/>
          <a:lstStyle/>
          <a:p>
            <a:pPr lvl="1" algn="l" eaLnBrk="1" hangingPunct="1"/>
            <a:r>
              <a:rPr lang="en-US" altLang="en-US" sz="1800" dirty="0">
                <a:latin typeface="Arial"/>
                <a:cs typeface="Arial"/>
              </a:rPr>
              <a:t>Andy has over four decades of software development experience while working in multiple industries.  He has worked at Schneider Electric since 2001. At Schneider Electric, Andy has managed many process control engineering teams. As a result of this experience, Andy has ushered the Schneider Electric Development organization to comply with ISA 62443 cybersecurity standards at the process, product, and system levels, achieving several security-related world firsts along the way. Andy is a leader in the Schneider Electric technical cybersecurity community, sits multiple industry committees, is a technical board member for First Watch - a cybersecurity start-up based in NZ, and regularly guest-lectures university courses on cybersecurity. </a:t>
            </a:r>
            <a:endParaRPr lang="en-US" sz="1800">
              <a:latin typeface="Arial"/>
              <a:cs typeface="Arial"/>
            </a:endParaRPr>
          </a:p>
          <a:p>
            <a:pPr lvl="1" algn="l" eaLnBrk="1" hangingPunct="1"/>
            <a:r>
              <a:rPr lang="en-US" altLang="en-US" sz="1800" dirty="0">
                <a:latin typeface="Arial"/>
                <a:cs typeface="Arial"/>
              </a:rPr>
              <a:t>His expansive knowledge has attracted audiences with multiple high-level government security agencies worldwide. He has provided security briefings to members of the White House National Security Council and the State Department. Holder of multiple patents, the Schneider Electric 2021 global innovation challenge winner, and a sought-after speaker on Cybersecurity, Andy has remained at the forefront of his field, with the level of expertise to see and impact big picture challenges in both world-class corporate and government sectors. </a:t>
            </a:r>
            <a:endParaRPr lang="en-US" altLang="en-US" sz="1800">
              <a:latin typeface="Arial"/>
              <a:ea typeface="Open Sans"/>
              <a:cs typeface="Arial"/>
            </a:endParaRPr>
          </a:p>
          <a:p>
            <a:pPr lvl="2" eaLnBrk="1" hangingPunct="1"/>
            <a:endParaRPr lang="en-US" altLang="en-US" sz="1200" dirty="0">
              <a:latin typeface="Arial"/>
              <a:cs typeface="Arial"/>
            </a:endParaRPr>
          </a:p>
          <a:p>
            <a:pPr marL="342900" lvl="2" indent="0" eaLnBrk="1" hangingPunct="1">
              <a:buNone/>
            </a:pPr>
            <a:endParaRPr lang="en-US" altLang="en-US" sz="1200">
              <a:ea typeface="Open Sans"/>
              <a:cs typeface="Open Sans"/>
            </a:endParaRPr>
          </a:p>
        </p:txBody>
      </p:sp>
      <p:pic>
        <p:nvPicPr>
          <p:cNvPr id="4" name="Picture 3" descr="A person with a mustache wearing a suit and tie&#10;&#10;Description automatically generated">
            <a:extLst>
              <a:ext uri="{FF2B5EF4-FFF2-40B4-BE49-F238E27FC236}">
                <a16:creationId xmlns:a16="http://schemas.microsoft.com/office/drawing/2014/main" id="{BCB0E9B4-A231-49C8-E44B-2CBADEBE6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6922" y="1175281"/>
            <a:ext cx="2376993" cy="2947345"/>
          </a:xfrm>
          <a:prstGeom prst="rect">
            <a:avLst/>
          </a:prstGeom>
        </p:spPr>
      </p:pic>
      <p:sp>
        <p:nvSpPr>
          <p:cNvPr id="9" name="TextBox 8">
            <a:extLst>
              <a:ext uri="{FF2B5EF4-FFF2-40B4-BE49-F238E27FC236}">
                <a16:creationId xmlns:a16="http://schemas.microsoft.com/office/drawing/2014/main" id="{50B37472-7157-C2D7-D97E-C6218586B852}"/>
              </a:ext>
            </a:extLst>
          </p:cNvPr>
          <p:cNvSpPr txBox="1"/>
          <p:nvPr/>
        </p:nvSpPr>
        <p:spPr>
          <a:xfrm>
            <a:off x="580233" y="372036"/>
            <a:ext cx="9239693" cy="461665"/>
          </a:xfrm>
          <a:prstGeom prst="rect">
            <a:avLst/>
          </a:prstGeom>
          <a:noFill/>
        </p:spPr>
        <p:txBody>
          <a:bodyPr wrap="square" lIns="91440" tIns="45720" rIns="91440" bIns="45720" anchor="t">
            <a:spAutoFit/>
          </a:bodyPr>
          <a:lstStyle/>
          <a:p>
            <a:pPr eaLnBrk="1" hangingPunct="1"/>
            <a:r>
              <a:rPr lang="en-US" altLang="en-US" sz="2400" b="1" dirty="0">
                <a:latin typeface="Montserrat SemiBold" panose="00000700000000000000" pitchFamily="2" charset="0"/>
                <a:ea typeface="Open Sans"/>
                <a:cs typeface="Open Sans"/>
              </a:rPr>
              <a:t>Andrew Kling, VP Cybersecurity, Schneider Electric </a:t>
            </a:r>
            <a:endParaRPr lang="en-US" altLang="en-US" sz="1000" b="1" dirty="0">
              <a:latin typeface="Montserrat SemiBold" panose="00000700000000000000" pitchFamily="2" charset="0"/>
              <a:ea typeface="Open Sans"/>
              <a:cs typeface="Open Sans"/>
            </a:endParaRPr>
          </a:p>
        </p:txBody>
      </p:sp>
      <p:pic>
        <p:nvPicPr>
          <p:cNvPr id="3" name="Picture 2">
            <a:extLst>
              <a:ext uri="{FF2B5EF4-FFF2-40B4-BE49-F238E27FC236}">
                <a16:creationId xmlns:a16="http://schemas.microsoft.com/office/drawing/2014/main" id="{E3093253-513D-7900-0241-481168F0EB2E}"/>
              </a:ext>
            </a:extLst>
          </p:cNvPr>
          <p:cNvPicPr>
            <a:picLocks noChangeAspect="1"/>
          </p:cNvPicPr>
          <p:nvPr/>
        </p:nvPicPr>
        <p:blipFill>
          <a:blip r:embed="rId3"/>
          <a:stretch>
            <a:fillRect/>
          </a:stretch>
        </p:blipFill>
        <p:spPr>
          <a:xfrm>
            <a:off x="9286922" y="4453320"/>
            <a:ext cx="2459632" cy="893574"/>
          </a:xfrm>
          <a:prstGeom prst="rect">
            <a:avLst/>
          </a:prstGeom>
        </p:spPr>
      </p:pic>
    </p:spTree>
    <p:extLst>
      <p:ext uri="{BB962C8B-B14F-4D97-AF65-F5344CB8AC3E}">
        <p14:creationId xmlns:p14="http://schemas.microsoft.com/office/powerpoint/2010/main" val="663252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a:extLst>
              <a:ext uri="{FF2B5EF4-FFF2-40B4-BE49-F238E27FC236}">
                <a16:creationId xmlns:a16="http://schemas.microsoft.com/office/drawing/2014/main" id="{59BCE378-5668-0B35-4401-0EE544AE8FAF}"/>
              </a:ext>
            </a:extLst>
          </p:cNvPr>
          <p:cNvSpPr>
            <a:spLocks noGrp="1" noChangeArrowheads="1"/>
          </p:cNvSpPr>
          <p:nvPr>
            <p:ph idx="1"/>
          </p:nvPr>
        </p:nvSpPr>
        <p:spPr>
          <a:xfrm>
            <a:off x="200335" y="1230861"/>
            <a:ext cx="8755690" cy="5500688"/>
          </a:xfrm>
        </p:spPr>
        <p:txBody>
          <a:bodyPr/>
          <a:lstStyle/>
          <a:p>
            <a:pPr lvl="2" eaLnBrk="1" hangingPunct="1"/>
            <a:r>
              <a:rPr lang="en-US" altLang="en-US" sz="2000"/>
              <a:t>Bob is in his fourth decade with Rockwell Automation.  </a:t>
            </a:r>
          </a:p>
          <a:p>
            <a:pPr lvl="2" eaLnBrk="1" hangingPunct="1"/>
            <a:endParaRPr lang="en-US" altLang="en-US" sz="2000"/>
          </a:p>
          <a:p>
            <a:pPr lvl="2" eaLnBrk="1" hangingPunct="1"/>
            <a:r>
              <a:rPr lang="en-US" altLang="en-US" sz="2000"/>
              <a:t>He has held technical and managerial roles with increasing responsibilities in product development and enterprise IT security governance. </a:t>
            </a:r>
          </a:p>
          <a:p>
            <a:pPr lvl="2" eaLnBrk="1" hangingPunct="1"/>
            <a:endParaRPr lang="en-US" altLang="en-US" sz="2000"/>
          </a:p>
          <a:p>
            <a:pPr lvl="2" eaLnBrk="1" hangingPunct="1"/>
            <a:r>
              <a:rPr lang="en-US" altLang="en-US" sz="2000"/>
              <a:t>He is currently an OT Cybersecurity Strategist, collaborating with product development teams to ensure Rockwell Automation delivers secure solutions, compliant with the increasing worldwide regulations, to allow their customers to meet stringent resilience goals.</a:t>
            </a:r>
          </a:p>
        </p:txBody>
      </p:sp>
      <p:sp>
        <p:nvSpPr>
          <p:cNvPr id="9" name="TextBox 8">
            <a:extLst>
              <a:ext uri="{FF2B5EF4-FFF2-40B4-BE49-F238E27FC236}">
                <a16:creationId xmlns:a16="http://schemas.microsoft.com/office/drawing/2014/main" id="{50B37472-7157-C2D7-D97E-C6218586B852}"/>
              </a:ext>
            </a:extLst>
          </p:cNvPr>
          <p:cNvSpPr txBox="1"/>
          <p:nvPr/>
        </p:nvSpPr>
        <p:spPr>
          <a:xfrm>
            <a:off x="776176" y="382922"/>
            <a:ext cx="9239693" cy="461665"/>
          </a:xfrm>
          <a:prstGeom prst="rect">
            <a:avLst/>
          </a:prstGeom>
          <a:noFill/>
        </p:spPr>
        <p:txBody>
          <a:bodyPr wrap="square">
            <a:spAutoFit/>
          </a:bodyPr>
          <a:lstStyle/>
          <a:p>
            <a:pPr eaLnBrk="1" hangingPunct="1"/>
            <a:r>
              <a:rPr lang="en-US" altLang="en-US" sz="2400" b="1" dirty="0">
                <a:latin typeface="Montserrat SemiBold" panose="00000700000000000000" pitchFamily="2" charset="0"/>
              </a:rPr>
              <a:t>Bob Pingel, OT Cybersecurity Strategist</a:t>
            </a:r>
            <a:endParaRPr lang="en-US" altLang="en-US" sz="1000" b="1" dirty="0">
              <a:latin typeface="Montserrat SemiBold" panose="00000700000000000000" pitchFamily="2" charset="0"/>
            </a:endParaRPr>
          </a:p>
        </p:txBody>
      </p:sp>
      <p:pic>
        <p:nvPicPr>
          <p:cNvPr id="3" name="Picture 2">
            <a:extLst>
              <a:ext uri="{FF2B5EF4-FFF2-40B4-BE49-F238E27FC236}">
                <a16:creationId xmlns:a16="http://schemas.microsoft.com/office/drawing/2014/main" id="{4F3B9935-C639-E71F-598E-90CDE909D258}"/>
              </a:ext>
            </a:extLst>
          </p:cNvPr>
          <p:cNvPicPr>
            <a:picLocks noChangeAspect="1"/>
          </p:cNvPicPr>
          <p:nvPr/>
        </p:nvPicPr>
        <p:blipFill>
          <a:blip r:embed="rId2"/>
          <a:stretch>
            <a:fillRect/>
          </a:stretch>
        </p:blipFill>
        <p:spPr>
          <a:xfrm>
            <a:off x="8956025" y="4676081"/>
            <a:ext cx="2798307" cy="951058"/>
          </a:xfrm>
          <a:prstGeom prst="rect">
            <a:avLst/>
          </a:prstGeom>
        </p:spPr>
      </p:pic>
      <p:pic>
        <p:nvPicPr>
          <p:cNvPr id="5" name="Picture 4" descr="A person in a suit smiling&#10;&#10;Description automatically generated">
            <a:extLst>
              <a:ext uri="{FF2B5EF4-FFF2-40B4-BE49-F238E27FC236}">
                <a16:creationId xmlns:a16="http://schemas.microsoft.com/office/drawing/2014/main" id="{A39E84EB-622B-CEF4-42DD-60901BB99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7792" y="1369672"/>
            <a:ext cx="2354772" cy="3145363"/>
          </a:xfrm>
          <a:prstGeom prst="rect">
            <a:avLst/>
          </a:prstGeom>
        </p:spPr>
      </p:pic>
    </p:spTree>
    <p:extLst>
      <p:ext uri="{BB962C8B-B14F-4D97-AF65-F5344CB8AC3E}">
        <p14:creationId xmlns:p14="http://schemas.microsoft.com/office/powerpoint/2010/main" val="2398488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a:extLst>
              <a:ext uri="{FF2B5EF4-FFF2-40B4-BE49-F238E27FC236}">
                <a16:creationId xmlns:a16="http://schemas.microsoft.com/office/drawing/2014/main" id="{59BCE378-5668-0B35-4401-0EE544AE8FAF}"/>
              </a:ext>
            </a:extLst>
          </p:cNvPr>
          <p:cNvSpPr>
            <a:spLocks noGrp="1" noChangeArrowheads="1"/>
          </p:cNvSpPr>
          <p:nvPr>
            <p:ph idx="1"/>
          </p:nvPr>
        </p:nvSpPr>
        <p:spPr>
          <a:xfrm>
            <a:off x="324515" y="991073"/>
            <a:ext cx="8755690" cy="5500688"/>
          </a:xfrm>
        </p:spPr>
        <p:txBody>
          <a:bodyPr/>
          <a:lstStyle/>
          <a:p>
            <a:pPr marL="342900" lvl="2" indent="0" eaLnBrk="1" hangingPunct="1">
              <a:buNone/>
            </a:pPr>
            <a:endParaRPr lang="en-US" altLang="en-US" sz="1600"/>
          </a:p>
          <a:p>
            <a:pPr marL="342900" lvl="2" indent="0" eaLnBrk="1" hangingPunct="1">
              <a:buNone/>
            </a:pPr>
            <a:r>
              <a:rPr lang="en-US" altLang="en-US" sz="1600" dirty="0">
                <a:latin typeface="Arial"/>
                <a:cs typeface="Arial"/>
              </a:rPr>
              <a:t>Danielle Jablanski is an ICS cybersecurity strategist at the US Cybersecurity and Information Security Agency (CISA), serving in the Office of the Technical Director. As the lead for ICS strategy, she is responsible for expanding the utility and reach of ICS products and services, coordinating internal and external stakeholder efforts, and maximizing public-private efforts for the OT and ICS cybersecurity industry and critical infrastructure owners and operators. She is also a nonresident fellow at the Cyber Statecraft Initiative of the Atlantic Council’s Scowcroft Center for Strategy and Security. Jablanski is also an advisor at </a:t>
            </a:r>
            <a:r>
              <a:rPr lang="en-US" altLang="en-US" sz="1600" err="1">
                <a:latin typeface="Arial"/>
                <a:cs typeface="Arial"/>
              </a:rPr>
              <a:t>Kutoa</a:t>
            </a:r>
            <a:r>
              <a:rPr lang="en-US" altLang="en-US" sz="1600" dirty="0">
                <a:latin typeface="Arial"/>
                <a:cs typeface="Arial"/>
              </a:rPr>
              <a:t> Technologies, and an Adjunct Professor teaching Intro to ICS Cybersecurity at Dallas College. Jablanski has been responsible for conducting technical, academic, and market research on emerging technologies throughout her career. She has independently consulted for the US government and industry on novel technology applications. She began her career with the Stanley Center for Peace and Security evaluating cyber impacts to nuclear weapons policy. Previously, Jablanski contributed to the creation and development of the Stanford Cyber Policy Center at Stanford University and spent time as a senior research analyst and industry strategist before joining CISA. </a:t>
            </a:r>
            <a:endParaRPr lang="en-US" altLang="en-US" sz="1600">
              <a:latin typeface="Arial"/>
              <a:ea typeface="Open Sans"/>
              <a:cs typeface="Arial"/>
            </a:endParaRPr>
          </a:p>
          <a:p>
            <a:pPr lvl="2" eaLnBrk="1" hangingPunct="1"/>
            <a:endParaRPr lang="en-US" altLang="en-US" sz="1200" dirty="0">
              <a:latin typeface="Arial"/>
              <a:cs typeface="Arial"/>
            </a:endParaRPr>
          </a:p>
          <a:p>
            <a:pPr lvl="2" eaLnBrk="1" hangingPunct="1"/>
            <a:endParaRPr lang="en-US" altLang="en-US" sz="1200"/>
          </a:p>
        </p:txBody>
      </p:sp>
      <p:sp>
        <p:nvSpPr>
          <p:cNvPr id="9" name="TextBox 8">
            <a:extLst>
              <a:ext uri="{FF2B5EF4-FFF2-40B4-BE49-F238E27FC236}">
                <a16:creationId xmlns:a16="http://schemas.microsoft.com/office/drawing/2014/main" id="{50B37472-7157-C2D7-D97E-C6218586B852}"/>
              </a:ext>
            </a:extLst>
          </p:cNvPr>
          <p:cNvSpPr txBox="1"/>
          <p:nvPr/>
        </p:nvSpPr>
        <p:spPr>
          <a:xfrm>
            <a:off x="525805" y="524436"/>
            <a:ext cx="9239693" cy="461665"/>
          </a:xfrm>
          <a:prstGeom prst="rect">
            <a:avLst/>
          </a:prstGeom>
          <a:noFill/>
        </p:spPr>
        <p:txBody>
          <a:bodyPr wrap="square" lIns="91440" tIns="45720" rIns="91440" bIns="45720" anchor="t">
            <a:spAutoFit/>
          </a:bodyPr>
          <a:lstStyle/>
          <a:p>
            <a:pPr eaLnBrk="1" hangingPunct="1"/>
            <a:r>
              <a:rPr lang="en-US" altLang="en-US" sz="2400" b="1" dirty="0">
                <a:latin typeface="Montserrat SemiBold" panose="00000700000000000000" pitchFamily="2" charset="0"/>
                <a:ea typeface="Open Sans"/>
                <a:cs typeface="Open Sans"/>
              </a:rPr>
              <a:t>Danielle Jablanski, ICS cybersecurity strategist CISA  </a:t>
            </a:r>
            <a:endParaRPr lang="en-US" altLang="en-US" sz="1000" b="1" dirty="0">
              <a:latin typeface="Montserrat SemiBold" panose="00000700000000000000" pitchFamily="2" charset="0"/>
              <a:ea typeface="Open Sans"/>
              <a:cs typeface="Open Sans"/>
            </a:endParaRPr>
          </a:p>
        </p:txBody>
      </p:sp>
      <p:pic>
        <p:nvPicPr>
          <p:cNvPr id="3" name="Picture 2">
            <a:extLst>
              <a:ext uri="{FF2B5EF4-FFF2-40B4-BE49-F238E27FC236}">
                <a16:creationId xmlns:a16="http://schemas.microsoft.com/office/drawing/2014/main" id="{1D2A719B-8C62-D483-1789-0E7A60DA8D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763612" y="4436359"/>
            <a:ext cx="1111652" cy="1106598"/>
          </a:xfrm>
          <a:prstGeom prst="rect">
            <a:avLst/>
          </a:prstGeom>
        </p:spPr>
      </p:pic>
      <p:pic>
        <p:nvPicPr>
          <p:cNvPr id="5" name="Picture 4" descr="A person smiling at the camera&#10;&#10;Description automatically generated">
            <a:extLst>
              <a:ext uri="{FF2B5EF4-FFF2-40B4-BE49-F238E27FC236}">
                <a16:creationId xmlns:a16="http://schemas.microsoft.com/office/drawing/2014/main" id="{E6F84F9F-E515-7827-0B9A-032C83139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3960" y="1315043"/>
            <a:ext cx="2343477" cy="2972215"/>
          </a:xfrm>
          <a:prstGeom prst="rect">
            <a:avLst/>
          </a:prstGeom>
        </p:spPr>
      </p:pic>
    </p:spTree>
    <p:extLst>
      <p:ext uri="{BB962C8B-B14F-4D97-AF65-F5344CB8AC3E}">
        <p14:creationId xmlns:p14="http://schemas.microsoft.com/office/powerpoint/2010/main" val="195355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a:extLst>
              <a:ext uri="{FF2B5EF4-FFF2-40B4-BE49-F238E27FC236}">
                <a16:creationId xmlns:a16="http://schemas.microsoft.com/office/drawing/2014/main" id="{1D1DF007-D9E4-7849-0862-8696C603F461}"/>
              </a:ext>
            </a:extLst>
          </p:cNvPr>
          <p:cNvSpPr>
            <a:spLocks noGrp="1" noChangeArrowheads="1"/>
          </p:cNvSpPr>
          <p:nvPr>
            <p:ph type="title"/>
          </p:nvPr>
        </p:nvSpPr>
        <p:spPr/>
        <p:txBody>
          <a:bodyPr/>
          <a:lstStyle/>
          <a:p>
            <a:pPr eaLnBrk="1" hangingPunct="1"/>
            <a:r>
              <a:rPr lang="en-US" altLang="en-US"/>
              <a:t>Agenda</a:t>
            </a:r>
          </a:p>
        </p:txBody>
      </p:sp>
      <p:sp>
        <p:nvSpPr>
          <p:cNvPr id="11267" name="Content Placeholder 5">
            <a:extLst>
              <a:ext uri="{FF2B5EF4-FFF2-40B4-BE49-F238E27FC236}">
                <a16:creationId xmlns:a16="http://schemas.microsoft.com/office/drawing/2014/main" id="{3F1B7E2C-A870-91BA-8FF6-AE5541E99F49}"/>
              </a:ext>
            </a:extLst>
          </p:cNvPr>
          <p:cNvSpPr>
            <a:spLocks noGrp="1" noChangeArrowheads="1"/>
          </p:cNvSpPr>
          <p:nvPr>
            <p:ph idx="1"/>
          </p:nvPr>
        </p:nvSpPr>
        <p:spPr>
          <a:xfrm>
            <a:off x="560490" y="1503362"/>
            <a:ext cx="10294323" cy="3851275"/>
          </a:xfrm>
        </p:spPr>
        <p:txBody>
          <a:bodyPr/>
          <a:lstStyle/>
          <a:p>
            <a:pPr eaLnBrk="1" hangingPunct="1">
              <a:spcAft>
                <a:spcPts val="600"/>
              </a:spcAft>
            </a:pPr>
            <a:r>
              <a:rPr lang="en-US" altLang="en-US" sz="2000"/>
              <a:t>Zero Trust Strategy </a:t>
            </a:r>
          </a:p>
          <a:p>
            <a:pPr eaLnBrk="1" hangingPunct="1">
              <a:spcAft>
                <a:spcPts val="600"/>
              </a:spcAft>
            </a:pPr>
            <a:r>
              <a:rPr lang="en-US" altLang="en-US" sz="2000"/>
              <a:t>Why does Zero Trust matter today? </a:t>
            </a:r>
          </a:p>
          <a:p>
            <a:pPr eaLnBrk="1" hangingPunct="1">
              <a:spcAft>
                <a:spcPts val="600"/>
              </a:spcAft>
            </a:pPr>
            <a:r>
              <a:rPr lang="en-US" altLang="en-US" sz="2000"/>
              <a:t>5 Steps to Applying Zero Trust</a:t>
            </a:r>
          </a:p>
          <a:p>
            <a:pPr eaLnBrk="1" hangingPunct="1">
              <a:spcAft>
                <a:spcPts val="600"/>
              </a:spcAft>
            </a:pPr>
            <a:r>
              <a:rPr lang="en-US" altLang="en-US" sz="2000"/>
              <a:t>Essential Functions &amp; Zero Trust </a:t>
            </a:r>
          </a:p>
          <a:p>
            <a:pPr eaLnBrk="1" hangingPunct="1">
              <a:spcAft>
                <a:spcPts val="600"/>
              </a:spcAft>
            </a:pPr>
            <a:r>
              <a:rPr lang="en-US" altLang="en-US" sz="2000"/>
              <a:t>Cost/Benefit Considerations for Zero Trust in OT</a:t>
            </a:r>
          </a:p>
          <a:p>
            <a:pPr eaLnBrk="1" hangingPunct="1">
              <a:spcAft>
                <a:spcPts val="600"/>
              </a:spcAft>
            </a:pPr>
            <a:r>
              <a:rPr lang="en-US" altLang="en-US" sz="2000"/>
              <a:t>Cost/Benefit Considerations for Security Practitioners</a:t>
            </a:r>
          </a:p>
          <a:p>
            <a:pPr eaLnBrk="1" hangingPunct="1">
              <a:spcAft>
                <a:spcPts val="600"/>
              </a:spcAft>
            </a:pPr>
            <a:r>
              <a:rPr lang="en-US" altLang="en-US" sz="2000"/>
              <a:t>Cost/Benefit Considerations for Business Leaders </a:t>
            </a:r>
          </a:p>
          <a:p>
            <a:pPr eaLnBrk="1" hangingPunct="1">
              <a:spcAft>
                <a:spcPts val="600"/>
              </a:spcAft>
            </a:pPr>
            <a:r>
              <a:rPr lang="en-US" altLang="en-US" sz="2000" dirty="0"/>
              <a:t>High-Level Implementation Strategy</a:t>
            </a:r>
          </a:p>
        </p:txBody>
      </p:sp>
      <p:sp>
        <p:nvSpPr>
          <p:cNvPr id="3" name="Rectangle 2">
            <a:extLst>
              <a:ext uri="{FF2B5EF4-FFF2-40B4-BE49-F238E27FC236}">
                <a16:creationId xmlns:a16="http://schemas.microsoft.com/office/drawing/2014/main" id="{75E1F4DC-67FA-246E-2A64-A71474A23E49}"/>
              </a:ext>
            </a:extLst>
          </p:cNvPr>
          <p:cNvSpPr/>
          <p:nvPr/>
        </p:nvSpPr>
        <p:spPr>
          <a:xfrm>
            <a:off x="6764348" y="6144282"/>
            <a:ext cx="5270554" cy="66234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E6BFF5-CD60-0180-10A7-836A8BB4D821}"/>
              </a:ext>
            </a:extLst>
          </p:cNvPr>
          <p:cNvSpPr>
            <a:spLocks noGrp="1"/>
          </p:cNvSpPr>
          <p:nvPr>
            <p:ph type="ctrTitle"/>
          </p:nvPr>
        </p:nvSpPr>
        <p:spPr>
          <a:xfrm>
            <a:off x="417786" y="365125"/>
            <a:ext cx="11774214" cy="1325563"/>
          </a:xfrm>
        </p:spPr>
        <p:txBody>
          <a:bodyPr/>
          <a:lstStyle/>
          <a:p>
            <a:r>
              <a:rPr lang="en-US"/>
              <a:t>          Zero Trust as a Strategy</a:t>
            </a:r>
          </a:p>
        </p:txBody>
      </p:sp>
      <p:pic>
        <p:nvPicPr>
          <p:cNvPr id="5" name="Picture 4">
            <a:extLst>
              <a:ext uri="{FF2B5EF4-FFF2-40B4-BE49-F238E27FC236}">
                <a16:creationId xmlns:a16="http://schemas.microsoft.com/office/drawing/2014/main" id="{3898202D-432E-BA1A-6F47-51A9A7256688}"/>
              </a:ext>
            </a:extLst>
          </p:cNvPr>
          <p:cNvPicPr>
            <a:picLocks noChangeAspect="1"/>
          </p:cNvPicPr>
          <p:nvPr/>
        </p:nvPicPr>
        <p:blipFill>
          <a:blip r:embed="rId2"/>
          <a:stretch>
            <a:fillRect/>
          </a:stretch>
        </p:blipFill>
        <p:spPr>
          <a:xfrm>
            <a:off x="1293743" y="1412724"/>
            <a:ext cx="8075415" cy="4032551"/>
          </a:xfrm>
          <a:prstGeom prst="rect">
            <a:avLst/>
          </a:prstGeom>
        </p:spPr>
      </p:pic>
      <p:sp>
        <p:nvSpPr>
          <p:cNvPr id="2" name="Rectangle 1">
            <a:extLst>
              <a:ext uri="{FF2B5EF4-FFF2-40B4-BE49-F238E27FC236}">
                <a16:creationId xmlns:a16="http://schemas.microsoft.com/office/drawing/2014/main" id="{CA7802AD-844B-3528-A662-9CA07F6137BB}"/>
              </a:ext>
            </a:extLst>
          </p:cNvPr>
          <p:cNvSpPr/>
          <p:nvPr/>
        </p:nvSpPr>
        <p:spPr>
          <a:xfrm>
            <a:off x="6764348" y="6144282"/>
            <a:ext cx="5270554" cy="66234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619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a:extLst>
              <a:ext uri="{FF2B5EF4-FFF2-40B4-BE49-F238E27FC236}">
                <a16:creationId xmlns:a16="http://schemas.microsoft.com/office/drawing/2014/main" id="{1D1DF007-D9E4-7849-0862-8696C603F461}"/>
              </a:ext>
            </a:extLst>
          </p:cNvPr>
          <p:cNvSpPr>
            <a:spLocks noGrp="1" noChangeArrowheads="1"/>
          </p:cNvSpPr>
          <p:nvPr>
            <p:ph type="title"/>
          </p:nvPr>
        </p:nvSpPr>
        <p:spPr/>
        <p:txBody>
          <a:bodyPr/>
          <a:lstStyle/>
          <a:p>
            <a:pPr eaLnBrk="1" hangingPunct="1"/>
            <a:r>
              <a:rPr lang="en-US" altLang="en-US"/>
              <a:t>  Why does Zero Trust matter today?    </a:t>
            </a:r>
          </a:p>
        </p:txBody>
      </p:sp>
      <p:pic>
        <p:nvPicPr>
          <p:cNvPr id="7" name="Picture 6">
            <a:extLst>
              <a:ext uri="{FF2B5EF4-FFF2-40B4-BE49-F238E27FC236}">
                <a16:creationId xmlns:a16="http://schemas.microsoft.com/office/drawing/2014/main" id="{5522B7BC-8670-3068-0D5B-C472FB951779}"/>
              </a:ext>
            </a:extLst>
          </p:cNvPr>
          <p:cNvPicPr>
            <a:picLocks noChangeAspect="1"/>
          </p:cNvPicPr>
          <p:nvPr/>
        </p:nvPicPr>
        <p:blipFill>
          <a:blip r:embed="rId2"/>
          <a:stretch>
            <a:fillRect/>
          </a:stretch>
        </p:blipFill>
        <p:spPr>
          <a:xfrm>
            <a:off x="1528014" y="1190312"/>
            <a:ext cx="8516539" cy="4477375"/>
          </a:xfrm>
          <a:prstGeom prst="rect">
            <a:avLst/>
          </a:prstGeom>
        </p:spPr>
      </p:pic>
      <p:sp>
        <p:nvSpPr>
          <p:cNvPr id="3" name="Rectangle 2">
            <a:extLst>
              <a:ext uri="{FF2B5EF4-FFF2-40B4-BE49-F238E27FC236}">
                <a16:creationId xmlns:a16="http://schemas.microsoft.com/office/drawing/2014/main" id="{362B5C98-F178-5901-0813-3E5F745750A4}"/>
              </a:ext>
            </a:extLst>
          </p:cNvPr>
          <p:cNvSpPr/>
          <p:nvPr/>
        </p:nvSpPr>
        <p:spPr>
          <a:xfrm>
            <a:off x="6764348" y="6144282"/>
            <a:ext cx="5270554" cy="66234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65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069-7ED2-8CC5-EB21-6E1554633113}"/>
              </a:ext>
            </a:extLst>
          </p:cNvPr>
          <p:cNvSpPr>
            <a:spLocks noGrp="1"/>
          </p:cNvSpPr>
          <p:nvPr>
            <p:ph type="title"/>
          </p:nvPr>
        </p:nvSpPr>
        <p:spPr>
          <a:xfrm>
            <a:off x="985384" y="376011"/>
            <a:ext cx="11380787" cy="1347334"/>
          </a:xfrm>
        </p:spPr>
        <p:txBody>
          <a:bodyPr/>
          <a:lstStyle/>
          <a:p>
            <a:r>
              <a:rPr lang="en-US"/>
              <a:t>5 Steps to Applying Zero Trust</a:t>
            </a:r>
          </a:p>
        </p:txBody>
      </p:sp>
      <p:sp>
        <p:nvSpPr>
          <p:cNvPr id="3" name="Content Placeholder 2">
            <a:extLst>
              <a:ext uri="{FF2B5EF4-FFF2-40B4-BE49-F238E27FC236}">
                <a16:creationId xmlns:a16="http://schemas.microsoft.com/office/drawing/2014/main" id="{B71D2293-24E2-623A-75BC-7E81EB618129}"/>
              </a:ext>
            </a:extLst>
          </p:cNvPr>
          <p:cNvSpPr>
            <a:spLocks noGrp="1"/>
          </p:cNvSpPr>
          <p:nvPr>
            <p:ph idx="1"/>
          </p:nvPr>
        </p:nvSpPr>
        <p:spPr>
          <a:xfrm>
            <a:off x="469644" y="1503362"/>
            <a:ext cx="10783571" cy="3851275"/>
          </a:xfrm>
        </p:spPr>
        <p:txBody>
          <a:bodyPr/>
          <a:lstStyle/>
          <a:p>
            <a:pPr>
              <a:spcAft>
                <a:spcPts val="1200"/>
              </a:spcAft>
              <a:buFont typeface="+mj-lt"/>
              <a:buAutoNum type="arabicPeriod"/>
            </a:pPr>
            <a:r>
              <a:rPr lang="en-US" sz="2000" b="1">
                <a:solidFill>
                  <a:srgbClr val="003E6B"/>
                </a:solidFill>
              </a:rPr>
              <a:t>Identify mission-critical devices, systems and components </a:t>
            </a:r>
          </a:p>
          <a:p>
            <a:pPr>
              <a:spcAft>
                <a:spcPts val="1200"/>
              </a:spcAft>
              <a:buFont typeface="+mj-lt"/>
              <a:buAutoNum type="arabicPeriod"/>
            </a:pPr>
            <a:r>
              <a:rPr lang="en-US" sz="2000" b="1">
                <a:solidFill>
                  <a:srgbClr val="003E6B"/>
                </a:solidFill>
              </a:rPr>
              <a:t>Map flows of data and access to mission-critical devices, systems and components </a:t>
            </a:r>
          </a:p>
          <a:p>
            <a:pPr>
              <a:spcAft>
                <a:spcPts val="1200"/>
              </a:spcAft>
              <a:buFont typeface="+mj-lt"/>
              <a:buAutoNum type="arabicPeriod"/>
            </a:pPr>
            <a:r>
              <a:rPr lang="en-US" sz="2000" b="1">
                <a:solidFill>
                  <a:srgbClr val="003E6B"/>
                </a:solidFill>
              </a:rPr>
              <a:t>Architect your network to secure mission-critical devices, systems and components from malicious threats and unintentional incidents </a:t>
            </a:r>
          </a:p>
          <a:p>
            <a:pPr>
              <a:spcAft>
                <a:spcPts val="1200"/>
              </a:spcAft>
              <a:buFont typeface="+mj-lt"/>
              <a:buAutoNum type="arabicPeriod"/>
            </a:pPr>
            <a:r>
              <a:rPr lang="en-US" sz="2000" b="1">
                <a:solidFill>
                  <a:srgbClr val="003E6B"/>
                </a:solidFill>
              </a:rPr>
              <a:t>Create automated rules (where possible) for the flow of traffic, data and access only where intended and not off-network or to unknown services, devices or components </a:t>
            </a:r>
          </a:p>
          <a:p>
            <a:pPr>
              <a:spcAft>
                <a:spcPts val="1200"/>
              </a:spcAft>
              <a:buFont typeface="+mj-lt"/>
              <a:buAutoNum type="arabicPeriod"/>
            </a:pPr>
            <a:r>
              <a:rPr lang="en-US" sz="2000" b="1">
                <a:solidFill>
                  <a:srgbClr val="003E6B"/>
                </a:solidFill>
              </a:rPr>
              <a:t>Continuously monitor OT/ICS networks to log and inspect all traffic, assets, users and access requests</a:t>
            </a:r>
          </a:p>
        </p:txBody>
      </p:sp>
      <p:sp>
        <p:nvSpPr>
          <p:cNvPr id="5" name="Rectangle 4">
            <a:extLst>
              <a:ext uri="{FF2B5EF4-FFF2-40B4-BE49-F238E27FC236}">
                <a16:creationId xmlns:a16="http://schemas.microsoft.com/office/drawing/2014/main" id="{A3B0DDC1-DD7D-4EF2-F292-5BE6C377A48D}"/>
              </a:ext>
            </a:extLst>
          </p:cNvPr>
          <p:cNvSpPr/>
          <p:nvPr/>
        </p:nvSpPr>
        <p:spPr>
          <a:xfrm>
            <a:off x="6764348" y="6144282"/>
            <a:ext cx="5270554" cy="66234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763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0EEB-B64B-8C09-CB5D-E620F78018F2}"/>
              </a:ext>
            </a:extLst>
          </p:cNvPr>
          <p:cNvSpPr>
            <a:spLocks noGrp="1"/>
          </p:cNvSpPr>
          <p:nvPr>
            <p:ph type="title"/>
          </p:nvPr>
        </p:nvSpPr>
        <p:spPr/>
        <p:txBody>
          <a:bodyPr/>
          <a:lstStyle/>
          <a:p>
            <a:r>
              <a:rPr lang="en-US"/>
              <a:t>Essential Functions &amp; Zero Trust</a:t>
            </a:r>
          </a:p>
        </p:txBody>
      </p:sp>
      <p:sp>
        <p:nvSpPr>
          <p:cNvPr id="3" name="Content Placeholder 2">
            <a:extLst>
              <a:ext uri="{FF2B5EF4-FFF2-40B4-BE49-F238E27FC236}">
                <a16:creationId xmlns:a16="http://schemas.microsoft.com/office/drawing/2014/main" id="{5DA63D59-7484-D513-1B48-0294D81B323D}"/>
              </a:ext>
            </a:extLst>
          </p:cNvPr>
          <p:cNvSpPr>
            <a:spLocks noGrp="1"/>
          </p:cNvSpPr>
          <p:nvPr>
            <p:ph idx="1"/>
          </p:nvPr>
        </p:nvSpPr>
        <p:spPr>
          <a:xfrm>
            <a:off x="268669" y="1271714"/>
            <a:ext cx="5116257" cy="38512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63"/>
                </a:solidFill>
                <a:effectLst/>
                <a:uLnTx/>
                <a:uFillTx/>
                <a:latin typeface="Arial"/>
                <a:ea typeface="+mn-ea"/>
                <a:cs typeface="+mn-cs"/>
              </a:rPr>
              <a:t>Essential Functions </a:t>
            </a:r>
            <a:r>
              <a:rPr kumimoji="0" lang="en-US" sz="2000" b="0" i="0" u="none" strike="noStrike" kern="1200" cap="none" spc="0" normalizeH="0" baseline="0" noProof="0">
                <a:ln>
                  <a:noFill/>
                </a:ln>
                <a:solidFill>
                  <a:srgbClr val="000063"/>
                </a:solidFill>
                <a:effectLst/>
                <a:uLnTx/>
                <a:uFillTx/>
                <a:latin typeface="Arial"/>
                <a:ea typeface="+mn-ea"/>
                <a:cs typeface="+mn-cs"/>
              </a:rPr>
              <a:t>according to the ISA/IEC 62443 standard are “functions or capabilities required to maintain health, safety, the environment and availability of the equipment under control.”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63"/>
              </a:solidFill>
              <a:effectLst/>
              <a:uLnTx/>
              <a:uFillTx/>
              <a:latin typeface="Arial"/>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000" b="1" i="0" u="sng" strike="noStrike" kern="1200" cap="none" spc="0" normalizeH="0" baseline="0" noProof="0">
                <a:ln>
                  <a:noFill/>
                </a:ln>
                <a:solidFill>
                  <a:srgbClr val="000063"/>
                </a:solidFill>
                <a:effectLst/>
                <a:uLnTx/>
                <a:uFillTx/>
                <a:latin typeface="Arial"/>
                <a:ea typeface="+mn-ea"/>
                <a:cs typeface="+mn-cs"/>
              </a:rPr>
              <a:t>Examples include: </a:t>
            </a:r>
            <a:endParaRPr kumimoji="0" lang="en-US" sz="2000" b="1" i="0" u="none" strike="noStrike" kern="1200" cap="none" spc="0" normalizeH="0" baseline="0" noProof="0">
              <a:ln>
                <a:noFill/>
              </a:ln>
              <a:solidFill>
                <a:srgbClr val="000063"/>
              </a:solidFill>
              <a:effectLst/>
              <a:uLnTx/>
              <a:uFillTx/>
              <a:latin typeface="Arial"/>
              <a:ea typeface="+mn-ea"/>
              <a:cs typeface="+mn-cs"/>
            </a:endParaRPr>
          </a:p>
          <a:p>
            <a:pPr marR="0" lvl="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000063"/>
                </a:solidFill>
                <a:effectLst/>
                <a:uLnTx/>
                <a:uFillTx/>
                <a:latin typeface="Arial"/>
                <a:ea typeface="+mn-ea"/>
                <a:cs typeface="+mn-cs"/>
              </a:rPr>
              <a:t>Safety instrumented functions (SIF)</a:t>
            </a:r>
          </a:p>
          <a:p>
            <a:pPr marR="0" lvl="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000063"/>
                </a:solidFill>
                <a:effectLst/>
                <a:uLnTx/>
                <a:uFillTx/>
                <a:latin typeface="Arial"/>
                <a:ea typeface="+mn-ea"/>
                <a:cs typeface="+mn-cs"/>
              </a:rPr>
              <a:t>Control function</a:t>
            </a:r>
          </a:p>
          <a:p>
            <a:pPr marR="0" lvl="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000063"/>
                </a:solidFill>
                <a:effectLst/>
                <a:uLnTx/>
                <a:uFillTx/>
                <a:latin typeface="Arial"/>
                <a:ea typeface="+mn-ea"/>
                <a:cs typeface="+mn-cs"/>
              </a:rPr>
              <a:t>Ability of the operator to view and manipulate the equipment under control </a:t>
            </a:r>
          </a:p>
          <a:p>
            <a:endParaRPr lang="en-US"/>
          </a:p>
        </p:txBody>
      </p:sp>
      <p:pic>
        <p:nvPicPr>
          <p:cNvPr id="4" name="Picture 3" descr="Table&#10;&#10;Description automatically generated">
            <a:extLst>
              <a:ext uri="{FF2B5EF4-FFF2-40B4-BE49-F238E27FC236}">
                <a16:creationId xmlns:a16="http://schemas.microsoft.com/office/drawing/2014/main" id="{6DE84DB5-90A2-CC44-0C75-1EF4E842B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4889" y="1690688"/>
            <a:ext cx="6412492" cy="3658965"/>
          </a:xfrm>
          <a:prstGeom prst="rect">
            <a:avLst/>
          </a:prstGeom>
        </p:spPr>
      </p:pic>
      <p:sp>
        <p:nvSpPr>
          <p:cNvPr id="6" name="Rectangle 5">
            <a:extLst>
              <a:ext uri="{FF2B5EF4-FFF2-40B4-BE49-F238E27FC236}">
                <a16:creationId xmlns:a16="http://schemas.microsoft.com/office/drawing/2014/main" id="{5D2FCCDD-2196-D985-3979-BD5F0EB4BFCE}"/>
              </a:ext>
            </a:extLst>
          </p:cNvPr>
          <p:cNvSpPr/>
          <p:nvPr/>
        </p:nvSpPr>
        <p:spPr>
          <a:xfrm>
            <a:off x="6764348" y="6144282"/>
            <a:ext cx="5270554" cy="66234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018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itle text is always blue&amp;quot;&quot;/&gt;&lt;property id=&quot;20307&quot; value=&quot;256&quot;/&gt;&lt;/object&gt;&lt;object type=&quot;3&quot; unique_id=&quot;10026&quot;&gt;&lt;property id=&quot;20148&quot; value=&quot;5&quot;/&gt;&lt;property id=&quot;20300&quot; value=&quot;Slide 2 - &amp;quot;Content slide&amp;quot;&quot;/&gt;&lt;property id=&quot;20307&quot; value=&quot;257&quot;/&gt;&lt;/object&gt;&lt;object type=&quot;3&quot; unique_id=&quot;10027&quot;&gt;&lt;property id=&quot;20148&quot; value=&quot;5&quot;/&gt;&lt;property id=&quot;20300&quot; value=&quot;Slide 3 - &amp;quot;Subtitle/new section slide&amp;quot;&quot;/&gt;&lt;property id=&quot;20307&quot; value=&quot;258&quot;/&gt;&lt;/object&gt;&lt;object type=&quot;3&quot; unique_id=&quot;10028&quot;&gt;&lt;property id=&quot;20148&quot; value=&quot;5&quot;/&gt;&lt;property id=&quot;20300&quot; value=&quot;Slide 4 - &amp;quot;Content slide&amp;quot;&quot;/&gt;&lt;property id=&quot;20307&quot; value=&quot;260&quot;/&gt;&lt;/object&gt;&lt;object type=&quot;3&quot; unique_id=&quot;10029&quot;&gt;&lt;property id=&quot;20148&quot; value=&quot;5&quot;/&gt;&lt;property id=&quot;20300&quot; value=&quot;Slide 6 - &amp;quot;Two column content slide&amp;quot;&quot;/&gt;&lt;property id=&quot;20307&quot; value=&quot;259&quot;/&gt;&lt;/object&gt;&lt;object type=&quot;3&quot; unique_id=&quot;10118&quot;&gt;&lt;property id=&quot;20148&quot; value=&quot;5&quot;/&gt;&lt;property id=&quot;20300&quot; value=&quot;Slide 5 - &amp;quot;Content slide&amp;quot;&quot;/&gt;&lt;property id=&quot;20307&quot; value=&quot;261&quot;/&gt;&lt;/object&gt;&lt;/object&gt;&lt;/object&gt;&lt;/database&gt;"/>
  <p:tag name="SECTOMILLISECCONVERTED" val="1"/>
</p:tagLst>
</file>

<file path=ppt/theme/theme1.xml><?xml version="1.0" encoding="utf-8"?>
<a:theme xmlns:a="http://schemas.openxmlformats.org/drawingml/2006/main" name="Office Theme">
  <a:themeElements>
    <a:clrScheme name="ISA colors">
      <a:dk1>
        <a:srgbClr val="003E6B"/>
      </a:dk1>
      <a:lt1>
        <a:srgbClr val="FFFFFF"/>
      </a:lt1>
      <a:dk2>
        <a:srgbClr val="003E6B"/>
      </a:dk2>
      <a:lt2>
        <a:srgbClr val="F2F2F2"/>
      </a:lt2>
      <a:accent1>
        <a:srgbClr val="75BEE9"/>
      </a:accent1>
      <a:accent2>
        <a:srgbClr val="F47920"/>
      </a:accent2>
      <a:accent3>
        <a:srgbClr val="00AAB5"/>
      </a:accent3>
      <a:accent4>
        <a:srgbClr val="FFC425"/>
      </a:accent4>
      <a:accent5>
        <a:srgbClr val="73477B"/>
      </a:accent5>
      <a:accent6>
        <a:srgbClr val="95C93D"/>
      </a:accent6>
      <a:hlink>
        <a:srgbClr val="75BEE9"/>
      </a:hlink>
      <a:folHlink>
        <a:srgbClr val="CF202F"/>
      </a:folHlink>
    </a:clrScheme>
    <a:fontScheme name="ISA text">
      <a:majorFont>
        <a:latin typeface="Montserrat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A Wide White template  -  Read-Only" id="{19478462-076D-4C4D-8BF1-CF66588B0065}" vid="{6BFFC81E-888F-41FF-A9A0-BBF233AD3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 xmlns="9a8da77e-3aff-4060-ab33-c1cc10ffdc2c" xsi:nil="true"/>
    <TaxCatchAll xmlns="2b4f5a25-49e4-4210-934c-c45a3a9bfd08" xsi:nil="true"/>
    <lcf76f155ced4ddcb4097134ff3c332f xmlns="9a8da77e-3aff-4060-ab33-c1cc10ffdc2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9B72EECD74DC4E9E68E560E3DFCDBF" ma:contentTypeVersion="18" ma:contentTypeDescription="Create a new document." ma:contentTypeScope="" ma:versionID="0c4a460c4263b306acd9484baa6f65d8">
  <xsd:schema xmlns:xsd="http://www.w3.org/2001/XMLSchema" xmlns:xs="http://www.w3.org/2001/XMLSchema" xmlns:p="http://schemas.microsoft.com/office/2006/metadata/properties" xmlns:ns2="9a8da77e-3aff-4060-ab33-c1cc10ffdc2c" xmlns:ns3="2b4f5a25-49e4-4210-934c-c45a3a9bfd08" targetNamespace="http://schemas.microsoft.com/office/2006/metadata/properties" ma:root="true" ma:fieldsID="a682a44148a68e994c16ddec7c3cabbd" ns2:_="" ns3:_="">
    <xsd:import namespace="9a8da77e-3aff-4060-ab33-c1cc10ffdc2c"/>
    <xsd:import namespace="2b4f5a25-49e4-4210-934c-c45a3a9bfd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Comme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8da77e-3aff-4060-ab33-c1cc10ffdc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Comments" ma:index="18" nillable="true" ma:displayName="Comments" ma:internalName="Comments">
      <xsd:simpleType>
        <xsd:restriction base="dms:Text">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f87fefc-d168-405b-935f-23d570f591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4f5a25-49e4-4210-934c-c45a3a9bfd0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a50765-4745-49db-8b0c-4a443beac7d2}" ma:internalName="TaxCatchAll" ma:showField="CatchAllData" ma:web="2b4f5a25-49e4-4210-934c-c45a3a9bfd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B721CA-02AB-437B-8866-255F53AF5439}">
  <ds:schemaRefs>
    <ds:schemaRef ds:uri="2b4f5a25-49e4-4210-934c-c45a3a9bfd08"/>
    <ds:schemaRef ds:uri="http://schemas.microsoft.com/office/infopath/2007/PartnerControls"/>
    <ds:schemaRef ds:uri="http://purl.org/dc/terms/"/>
    <ds:schemaRef ds:uri="http://purl.org/dc/dcmitype/"/>
    <ds:schemaRef ds:uri="http://schemas.microsoft.com/office/2006/documentManagement/types"/>
    <ds:schemaRef ds:uri="9a8da77e-3aff-4060-ab33-c1cc10ffdc2c"/>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573F7F0-6065-401D-B446-A49BE153AD60}">
  <ds:schemaRefs>
    <ds:schemaRef ds:uri="2b4f5a25-49e4-4210-934c-c45a3a9bfd08"/>
    <ds:schemaRef ds:uri="9a8da77e-3aff-4060-ab33-c1cc10ffdc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B5E2F6-18F7-456E-83ED-5801A1AA7E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TotalTime>
  <Words>1659</Words>
  <Application>Microsoft Office PowerPoint</Application>
  <PresentationFormat>Widescreen</PresentationFormat>
  <Paragraphs>113</Paragraphs>
  <Slides>19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Open Sans</vt:lpstr>
      <vt:lpstr>Calibri</vt:lpstr>
      <vt:lpstr>Aptos</vt:lpstr>
      <vt:lpstr>Wingdings</vt:lpstr>
      <vt:lpstr>Montserrat SemiBold</vt:lpstr>
      <vt:lpstr>Symbol</vt:lpstr>
      <vt:lpstr>Office Theme</vt:lpstr>
      <vt:lpstr>PowerPoint Presentation</vt:lpstr>
      <vt:lpstr>PowerPoint Presentation</vt:lpstr>
      <vt:lpstr>PowerPoint Presentation</vt:lpstr>
      <vt:lpstr>PowerPoint Presentation</vt:lpstr>
      <vt:lpstr>Agenda</vt:lpstr>
      <vt:lpstr>          Zero Trust as a Strategy</vt:lpstr>
      <vt:lpstr>  Why does Zero Trust matter today?    </vt:lpstr>
      <vt:lpstr>5 Steps to Applying Zero Trust</vt:lpstr>
      <vt:lpstr>Essential Functions &amp; Zero Trust</vt:lpstr>
      <vt:lpstr>Cost &amp; Benefit  Considerations for Zero Trust in OT </vt:lpstr>
      <vt:lpstr>Cost &amp; Benefit  Considerations for Zero Trust in OT </vt:lpstr>
      <vt:lpstr>Cost &amp; Benefit Considerations for Zero Trust in OT </vt:lpstr>
      <vt:lpstr>Implementation Strategy: Zero Trust Application Contexts</vt:lpstr>
      <vt:lpstr>Implementation Strategy: Perimeter Building Blocks</vt:lpstr>
      <vt:lpstr>Conclusion</vt:lpstr>
      <vt:lpstr>In Memoriam of Michael Chaney (Idaho National Labs), who contributed to Zero Trust Outcomes Using ISA/IEC 62443  Standards whitepaper.   ISAGCA and authors were saddened to hear that co-author Michael Chaney passed away in early 2024. We want to acknowledge his efforts as a ISAGCA member and founding member of the ICS4ICS team. We encourage leaders to continue to learn from his strategic support and impacts on our industry.</vt:lpstr>
      <vt:lpstr>Questions/Answers</vt:lpstr>
      <vt:lpstr>Be Part of the Movement to Prioritize OT Cybersecurity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Foor</dc:creator>
  <cp:lastModifiedBy>Heidi Cooke</cp:lastModifiedBy>
  <cp:revision>4</cp:revision>
  <dcterms:created xsi:type="dcterms:W3CDTF">2021-09-28T00:38:48Z</dcterms:created>
  <dcterms:modified xsi:type="dcterms:W3CDTF">2024-10-28T15:56:01Z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0x0101002A9B72EECD74DC4E9E68E560E3DFCDBF</vt:lpwstr>
  </property>
  <property fmtid="{D5CDD505-2E9C-101B-9397-08002B2CF9AE}" pid="3" name="MSIP_Label_e14c1950-b3a8-4278-88f1-6df69d73b9d5_Enabled">
    <vt:lpwstr>true</vt:lpwstr>
  </property>
  <property fmtid="{D5CDD505-2E9C-101B-9397-08002B2CF9AE}" pid="4" name="MSIP_Label_e14c1950-b3a8-4278-88f1-6df69d73b9d5_SetDate">
    <vt:lpwstr>2024-09-21T16:25:12Z</vt:lpwstr>
  </property>
  <property fmtid="{D5CDD505-2E9C-101B-9397-08002B2CF9AE}" pid="5" name="MSIP_Label_e14c1950-b3a8-4278-88f1-6df69d73b9d5_Method">
    <vt:lpwstr>Standard</vt:lpwstr>
  </property>
  <property fmtid="{D5CDD505-2E9C-101B-9397-08002B2CF9AE}" pid="6" name="MSIP_Label_e14c1950-b3a8-4278-88f1-6df69d73b9d5_Name">
    <vt:lpwstr>e14c1950-b3a8-4278-88f1-6df69d73b9d5</vt:lpwstr>
  </property>
  <property fmtid="{D5CDD505-2E9C-101B-9397-08002B2CF9AE}" pid="7" name="MSIP_Label_e14c1950-b3a8-4278-88f1-6df69d73b9d5_SiteId">
    <vt:lpwstr>855b093e-7340-45c7-9f0c-96150415893e</vt:lpwstr>
  </property>
  <property fmtid="{D5CDD505-2E9C-101B-9397-08002B2CF9AE}" pid="8" name="MSIP_Label_e14c1950-b3a8-4278-88f1-6df69d73b9d5_ActionId">
    <vt:lpwstr>d99566fd-1f3a-4b23-a0f1-90b897e19b99</vt:lpwstr>
  </property>
  <property fmtid="{D5CDD505-2E9C-101B-9397-08002B2CF9AE}" pid="9" name="MSIP_Label_e14c1950-b3a8-4278-88f1-6df69d73b9d5_ContentBits">
    <vt:lpwstr>0</vt:lpwstr>
  </property>
  <property fmtid="{D5CDD505-2E9C-101B-9397-08002B2CF9AE}" pid="10" name="MediaServiceImageTags">
    <vt:lpwstr/>
  </property>
</Properties>
</file>